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1" r:id="rId3"/>
    <p:sldId id="282" r:id="rId4"/>
    <p:sldId id="257" r:id="rId5"/>
    <p:sldId id="275" r:id="rId6"/>
    <p:sldId id="278" r:id="rId7"/>
    <p:sldId id="279" r:id="rId8"/>
    <p:sldId id="280" r:id="rId9"/>
    <p:sldId id="28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422" autoAdjust="0"/>
  </p:normalViewPr>
  <p:slideViewPr>
    <p:cSldViewPr snapToGrid="0">
      <p:cViewPr varScale="1">
        <p:scale>
          <a:sx n="52" d="100"/>
          <a:sy n="52" d="100"/>
        </p:scale>
        <p:origin x="19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50110-BC79-4A36-8F0E-B41AF16D51FB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D6B96-70D4-4E14-A8EE-7348501C6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2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D6B96-70D4-4E14-A8EE-7348501C60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5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D6B96-70D4-4E14-A8EE-7348501C60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3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D6B96-70D4-4E14-A8EE-7348501C60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14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D6B96-70D4-4E14-A8EE-7348501C60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98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D6B96-70D4-4E14-A8EE-7348501C60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49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D6B96-70D4-4E14-A8EE-7348501C60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46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D6B96-70D4-4E14-A8EE-7348501C60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23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D6B96-70D4-4E14-A8EE-7348501C60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1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0D3A-DECE-4664-B712-175F5010D20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089D-2339-42D5-AB4A-4D196E3F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2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0D3A-DECE-4664-B712-175F5010D20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089D-2339-42D5-AB4A-4D196E3F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5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0D3A-DECE-4664-B712-175F5010D20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089D-2339-42D5-AB4A-4D196E3F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4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0D3A-DECE-4664-B712-175F5010D20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089D-2339-42D5-AB4A-4D196E3F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1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0D3A-DECE-4664-B712-175F5010D20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089D-2339-42D5-AB4A-4D196E3F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8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0D3A-DECE-4664-B712-175F5010D20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089D-2339-42D5-AB4A-4D196E3F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5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0D3A-DECE-4664-B712-175F5010D20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089D-2339-42D5-AB4A-4D196E3F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3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0D3A-DECE-4664-B712-175F5010D20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089D-2339-42D5-AB4A-4D196E3F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7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0D3A-DECE-4664-B712-175F5010D20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089D-2339-42D5-AB4A-4D196E3F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4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0D3A-DECE-4664-B712-175F5010D20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089D-2339-42D5-AB4A-4D196E3F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3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0D3A-DECE-4664-B712-175F5010D20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089D-2339-42D5-AB4A-4D196E3F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9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D0D3A-DECE-4664-B712-175F5010D20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9089D-2339-42D5-AB4A-4D196E3F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3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5923" y="500742"/>
            <a:ext cx="8847439" cy="6208977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350">
              <a:solidFill>
                <a:srgbClr val="FFFFFF"/>
              </a:solidFill>
              <a:latin typeface="Helvetica" panose="020B0604020202020204" pitchFamily="34" charset="0"/>
              <a:ea typeface="굴림" pitchFamily="50" charset="-127"/>
              <a:cs typeface="Helvetica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6809" y="209994"/>
            <a:ext cx="8847439" cy="2914650"/>
          </a:xfrm>
          <a:prstGeom prst="roundRect">
            <a:avLst/>
          </a:prstGeom>
          <a:solidFill>
            <a:sysClr val="window" lastClr="FFFFFF"/>
          </a:solidFill>
          <a:ln w="1270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Acids and Bases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95421" y="4527070"/>
            <a:ext cx="2961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 Rounded MT Bold" panose="020F0704030504030204" pitchFamily="34" charset="0"/>
              </a:rPr>
              <a:t>Dr. </a:t>
            </a:r>
            <a:r>
              <a:rPr lang="en-US" sz="2400" b="1" dirty="0" err="1">
                <a:latin typeface="Arial Rounded MT Bold" panose="020F0704030504030204" pitchFamily="34" charset="0"/>
              </a:rPr>
              <a:t>Thamina</a:t>
            </a:r>
            <a:r>
              <a:rPr lang="en-US" sz="2400" b="1" dirty="0">
                <a:latin typeface="Arial Rounded MT Bold" panose="020F070403050403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</a:rPr>
              <a:t>Acter</a:t>
            </a:r>
            <a:r>
              <a:rPr lang="en-US" sz="2400" b="1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59126" y="4988735"/>
            <a:ext cx="16916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rial Rounded MT Bold" panose="020F0704030504030204" pitchFamily="34" charset="0"/>
              </a:rPr>
              <a:t>27</a:t>
            </a:r>
            <a:r>
              <a:rPr lang="en-US" sz="1600" baseline="30000" dirty="0">
                <a:latin typeface="Arial Rounded MT Bold" panose="020F0704030504030204" pitchFamily="34" charset="0"/>
              </a:rPr>
              <a:t>th</a:t>
            </a:r>
            <a:r>
              <a:rPr lang="en-US" sz="1600" dirty="0">
                <a:latin typeface="Arial Rounded MT Bold" panose="020F0704030504030204" pitchFamily="34" charset="0"/>
              </a:rPr>
              <a:t> June, 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891" y="301058"/>
            <a:ext cx="597625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113" y="1351189"/>
            <a:ext cx="8355885" cy="286232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  <a:cs typeface="Helvetica" panose="020B0604020202020204" pitchFamily="34" charset="0"/>
              </a:rPr>
              <a:t>Concept of Acids and Bases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  <a:cs typeface="Helvetica" panose="020B0604020202020204" pitchFamily="34" charset="0"/>
              </a:rPr>
              <a:t>pH of Solutions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  <a:cs typeface="Helvetica" panose="020B0604020202020204" pitchFamily="34" charset="0"/>
              </a:rPr>
              <a:t>Buffer Solutions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  <a:cs typeface="Helvetica" panose="020B0604020202020204" pitchFamily="34" charset="0"/>
              </a:rPr>
              <a:t>Acid-Base Indicators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924" y="117060"/>
            <a:ext cx="8846712" cy="659266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350">
              <a:solidFill>
                <a:srgbClr val="FFFFFF"/>
              </a:solidFill>
              <a:latin typeface="Arial Rounded MT Bold" panose="020F0704030504030204" pitchFamily="34" charset="0"/>
              <a:ea typeface="굴림" pitchFamily="50" charset="-127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5565" y="0"/>
            <a:ext cx="212986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  <a:cs typeface="Helvetica" panose="020B06040202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02813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218" y="307734"/>
            <a:ext cx="5616716" cy="31089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923" y="147782"/>
            <a:ext cx="8847439" cy="6561938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350">
              <a:solidFill>
                <a:srgbClr val="FFFFFF"/>
              </a:solidFill>
              <a:latin typeface="Arial Rounded MT Bold" panose="020F0704030504030204" pitchFamily="34" charset="0"/>
              <a:ea typeface="굴림" pitchFamily="50" charset="-127"/>
              <a:cs typeface="Helvetic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00" y="18419"/>
            <a:ext cx="264616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 Rounded MT Bold" panose="020F0704030504030204" pitchFamily="34" charset="0"/>
                <a:cs typeface="Helvetica" panose="020B0604020202020204" pitchFamily="34" charset="0"/>
              </a:rPr>
              <a:t>Introduction</a:t>
            </a:r>
            <a:endParaRPr lang="en-US" sz="2800" dirty="0">
              <a:latin typeface="Arial Rounded MT Bold" panose="020F070403050403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4717" y="3196136"/>
            <a:ext cx="29762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Source: Google image/</a:t>
            </a:r>
            <a:r>
              <a:rPr lang="en-US" altLang="ko-KR" sz="105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Alila</a:t>
            </a:r>
            <a:r>
              <a:rPr lang="en-US" altLang="ko-KR" sz="105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Medical Media</a:t>
            </a:r>
            <a:endParaRPr lang="ko-KR" altLang="en-US" sz="105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23" y="3554447"/>
            <a:ext cx="4223817" cy="3108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442" y="3539207"/>
            <a:ext cx="4266672" cy="3108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2329" y="1365557"/>
            <a:ext cx="2646160" cy="11291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 Rounded MT Bold" panose="020F0704030504030204" pitchFamily="34" charset="0"/>
                <a:cs typeface="Helvetica" panose="020B0604020202020204" pitchFamily="34" charset="0"/>
              </a:rPr>
              <a:t>What are Acids and Bases?</a:t>
            </a:r>
            <a:endParaRPr lang="en-US" sz="2000" dirty="0">
              <a:latin typeface="Arial Rounded MT Bold" panose="020F070403050403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88907" y="644204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6974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35923" y="147782"/>
            <a:ext cx="8847439" cy="6561938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350">
              <a:solidFill>
                <a:srgbClr val="FFFFFF"/>
              </a:solidFill>
              <a:latin typeface="Arial Rounded MT Bold" panose="020F0704030504030204" pitchFamily="34" charset="0"/>
              <a:ea typeface="굴림" pitchFamily="50" charset="-127"/>
              <a:cs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88907" y="644204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6399327" y="4165167"/>
            <a:ext cx="2640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arenBoth"/>
            </a:pPr>
            <a:r>
              <a:rPr lang="en-US" altLang="ko-KR" sz="1200" dirty="0">
                <a:latin typeface="Arial Rounded MT Bold" panose="020F0704030504030204" pitchFamily="34" charset="0"/>
              </a:rPr>
              <a:t>No Free H</a:t>
            </a:r>
            <a:r>
              <a:rPr lang="en-US" altLang="ko-KR" sz="1200" baseline="30000" dirty="0">
                <a:latin typeface="Arial Rounded MT Bold" panose="020F0704030504030204" pitchFamily="34" charset="0"/>
              </a:rPr>
              <a:t>+</a:t>
            </a:r>
            <a:r>
              <a:rPr lang="en-US" altLang="ko-KR" sz="1200" dirty="0">
                <a:latin typeface="Arial Rounded MT Bold" panose="020F0704030504030204" pitchFamily="34" charset="0"/>
              </a:rPr>
              <a:t> and OH</a:t>
            </a:r>
            <a:r>
              <a:rPr lang="en-US" altLang="ko-KR" sz="1200" baseline="30000" dirty="0">
                <a:latin typeface="Arial Rounded MT Bold" panose="020F0704030504030204" pitchFamily="34" charset="0"/>
              </a:rPr>
              <a:t>–</a:t>
            </a:r>
            <a:r>
              <a:rPr lang="en-US" altLang="ko-KR" sz="1200" dirty="0">
                <a:latin typeface="Arial Rounded MT Bold" panose="020F0704030504030204" pitchFamily="34" charset="0"/>
              </a:rPr>
              <a:t> ions </a:t>
            </a:r>
          </a:p>
          <a:p>
            <a:pPr marL="342900" indent="-342900">
              <a:buAutoNum type="arabicParenBoth"/>
            </a:pPr>
            <a:r>
              <a:rPr lang="en-US" altLang="ko-KR" sz="1200" dirty="0">
                <a:latin typeface="Arial Rounded MT Bold" panose="020F0704030504030204" pitchFamily="34" charset="0"/>
              </a:rPr>
              <a:t>Limited to water only</a:t>
            </a:r>
          </a:p>
          <a:p>
            <a:pPr marL="342900" indent="-342900">
              <a:buAutoNum type="arabicParenBoth"/>
            </a:pPr>
            <a:r>
              <a:rPr lang="en-US" altLang="ko-KR" sz="1200" dirty="0">
                <a:latin typeface="Arial Rounded MT Bold" panose="020F0704030504030204" pitchFamily="34" charset="0"/>
              </a:rPr>
              <a:t>All bases do not contain OH</a:t>
            </a:r>
            <a:r>
              <a:rPr lang="en-US" altLang="ko-KR" sz="1200" baseline="30000" dirty="0">
                <a:latin typeface="Arial Rounded MT Bold" panose="020F0704030504030204" pitchFamily="34" charset="0"/>
              </a:rPr>
              <a:t>–</a:t>
            </a:r>
            <a:endParaRPr lang="ko-KR" altLang="en-US" sz="1200" baseline="30000" dirty="0">
              <a:latin typeface="Arial Rounded MT Bold" panose="020F07040305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4681" y="3798805"/>
            <a:ext cx="13401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Arial Rounded MT Bold" panose="020F0704030504030204" pitchFamily="34" charset="0"/>
              </a:rPr>
              <a:t>Limitations: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47" y="3575807"/>
            <a:ext cx="2778733" cy="237744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6400" y="18419"/>
            <a:ext cx="576963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 Rounded MT Bold" panose="020F0704030504030204" pitchFamily="34" charset="0"/>
                <a:cs typeface="Helvetica" panose="020B0604020202020204" pitchFamily="34" charset="0"/>
              </a:rPr>
              <a:t>Concept of Acids and Bases </a:t>
            </a:r>
            <a:endParaRPr lang="en-US" sz="2800" dirty="0">
              <a:latin typeface="Arial Rounded MT Bold" panose="020F070403050403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9672" y="3028641"/>
            <a:ext cx="4371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latin typeface="Arial Rounded MT Bold" panose="020F0704030504030204" pitchFamily="34" charset="0"/>
              </a:rPr>
              <a:t>1. Arrhenius concept (Traditional)</a:t>
            </a:r>
            <a:endParaRPr lang="ko-KR" altLang="en-US" sz="20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203" y="895317"/>
            <a:ext cx="7326319" cy="2011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220" y="216851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**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9997" y="6493380"/>
            <a:ext cx="504998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Arial Rounded MT Bold" panose="020F0704030504030204" pitchFamily="34" charset="0"/>
              </a:rPr>
              <a:t>Reference: Essentials of Physical Chemistry, </a:t>
            </a:r>
            <a:r>
              <a:rPr lang="en-US" altLang="ko-KR" sz="1050" dirty="0" err="1">
                <a:latin typeface="Arial Rounded MT Bold" panose="020F0704030504030204" pitchFamily="34" charset="0"/>
              </a:rPr>
              <a:t>Bahl</a:t>
            </a:r>
            <a:r>
              <a:rPr lang="en-US" altLang="ko-KR" sz="1050" dirty="0">
                <a:latin typeface="Arial Rounded MT Bold" panose="020F0704030504030204" pitchFamily="34" charset="0"/>
              </a:rPr>
              <a:t>. A.;  </a:t>
            </a:r>
            <a:r>
              <a:rPr lang="en-US" altLang="ko-KR" sz="1050" dirty="0" err="1">
                <a:latin typeface="Arial Rounded MT Bold" panose="020F0704030504030204" pitchFamily="34" charset="0"/>
              </a:rPr>
              <a:t>Bahl</a:t>
            </a:r>
            <a:r>
              <a:rPr lang="en-US" altLang="ko-KR" sz="1050" dirty="0">
                <a:latin typeface="Arial Rounded MT Bold" panose="020F0704030504030204" pitchFamily="34" charset="0"/>
              </a:rPr>
              <a:t>, B.S; </a:t>
            </a:r>
            <a:r>
              <a:rPr lang="en-US" altLang="ko-KR" sz="1050" dirty="0" err="1">
                <a:latin typeface="Arial Rounded MT Bold" panose="020F0704030504030204" pitchFamily="34" charset="0"/>
              </a:rPr>
              <a:t>Tuli</a:t>
            </a:r>
            <a:r>
              <a:rPr lang="en-US" altLang="ko-KR" sz="1050" dirty="0">
                <a:latin typeface="Arial Rounded MT Bold" panose="020F0704030504030204" pitchFamily="34" charset="0"/>
              </a:rPr>
              <a:t>, G.D.;</a:t>
            </a:r>
            <a:endParaRPr lang="ko-KR" altLang="en-US" sz="1050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2000" y="3505200"/>
            <a:ext cx="13208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3437223" y="3477529"/>
            <a:ext cx="2988038" cy="2475718"/>
            <a:chOff x="3437223" y="3477529"/>
            <a:chExt cx="2988038" cy="247571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37223" y="3484367"/>
              <a:ext cx="2988038" cy="246888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068347" y="3477529"/>
              <a:ext cx="1320800" cy="213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666394" y="4554761"/>
            <a:ext cx="1706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Arial Rounded MT Bold" panose="020F0704030504030204" pitchFamily="34" charset="0"/>
              </a:rPr>
              <a:t>Arrhenius acid:</a:t>
            </a:r>
            <a:endParaRPr lang="ko-KR" alt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49106" y="4821528"/>
            <a:ext cx="14873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Arial Rounded MT Bold" panose="020F0704030504030204" pitchFamily="34" charset="0"/>
                <a:ea typeface="Batang" panose="02030600000101010101" pitchFamily="18" charset="-127"/>
              </a:rPr>
              <a:t>R</a:t>
            </a:r>
            <a:r>
              <a:rPr lang="en-US" altLang="ko-KR" sz="1100" dirty="0">
                <a:latin typeface="Arial Rounded MT Bold" panose="020F0704030504030204" pitchFamily="34" charset="0"/>
              </a:rPr>
              <a:t>elease H</a:t>
            </a:r>
            <a:r>
              <a:rPr lang="en-US" altLang="ko-KR" sz="1100" baseline="30000" dirty="0">
                <a:latin typeface="Arial Rounded MT Bold" panose="020F0704030504030204" pitchFamily="34" charset="0"/>
              </a:rPr>
              <a:t>+</a:t>
            </a:r>
            <a:r>
              <a:rPr lang="en-US" altLang="ko-KR" sz="1100" dirty="0">
                <a:latin typeface="Arial Rounded MT Bold" panose="020F0704030504030204" pitchFamily="34" charset="0"/>
              </a:rPr>
              <a:t> </a:t>
            </a:r>
          </a:p>
          <a:p>
            <a:r>
              <a:rPr lang="en-US" altLang="ko-KR" sz="1100" dirty="0">
                <a:latin typeface="Arial Rounded MT Bold" panose="020F0704030504030204" pitchFamily="34" charset="0"/>
              </a:rPr>
              <a:t>ions in water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905036" y="4790252"/>
            <a:ext cx="12432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Arial Rounded MT Bold" panose="020F0704030504030204" pitchFamily="34" charset="0"/>
              </a:rPr>
              <a:t>Release OH</a:t>
            </a:r>
            <a:r>
              <a:rPr lang="en-US" altLang="ko-KR" sz="1100" baseline="30000" dirty="0">
                <a:latin typeface="Arial Rounded MT Bold" panose="020F0704030504030204" pitchFamily="34" charset="0"/>
              </a:rPr>
              <a:t>–</a:t>
            </a:r>
            <a:r>
              <a:rPr lang="en-US" altLang="ko-KR" sz="1100" dirty="0">
                <a:latin typeface="Arial Rounded MT Bold" panose="020F0704030504030204" pitchFamily="34" charset="0"/>
              </a:rPr>
              <a:t> </a:t>
            </a:r>
          </a:p>
          <a:p>
            <a:r>
              <a:rPr lang="en-US" altLang="ko-KR" sz="1100" dirty="0">
                <a:latin typeface="Arial Rounded MT Bold" panose="020F0704030504030204" pitchFamily="34" charset="0"/>
              </a:rPr>
              <a:t>ions in water</a:t>
            </a:r>
            <a:endParaRPr lang="ko-KR" altLang="en-US" sz="1100" dirty="0">
              <a:latin typeface="Arial Rounded MT Bold" panose="020F07040305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08091" y="4535126"/>
            <a:ext cx="17456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Arial Rounded MT Bold" panose="020F0704030504030204" pitchFamily="34" charset="0"/>
              </a:rPr>
              <a:t>Arrhenius base:</a:t>
            </a:r>
            <a:endParaRPr lang="ko-KR" altLang="en-US" sz="1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7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35923" y="147782"/>
            <a:ext cx="8847439" cy="6561938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350">
              <a:solidFill>
                <a:srgbClr val="FFFFFF"/>
              </a:solidFill>
              <a:latin typeface="Arial Rounded MT Bold" panose="020F0704030504030204" pitchFamily="34" charset="0"/>
              <a:ea typeface="굴림" pitchFamily="50" charset="-127"/>
              <a:cs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88907" y="644204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400" y="18419"/>
            <a:ext cx="576963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 Rounded MT Bold" panose="020F0704030504030204" pitchFamily="34" charset="0"/>
                <a:cs typeface="Helvetica" panose="020B0604020202020204" pitchFamily="34" charset="0"/>
              </a:rPr>
              <a:t>Concept of Acids and Bases </a:t>
            </a:r>
            <a:endParaRPr lang="en-US" sz="2800" dirty="0">
              <a:latin typeface="Arial Rounded MT Bold" panose="020F070403050403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622" y="909251"/>
            <a:ext cx="3702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latin typeface="Arial Rounded MT Bold" panose="020F0704030504030204" pitchFamily="34" charset="0"/>
              </a:rPr>
              <a:t>2. </a:t>
            </a:r>
            <a:r>
              <a:rPr lang="en-US" altLang="ko-KR" sz="2000" dirty="0" err="1">
                <a:latin typeface="Arial Rounded MT Bold" panose="020F0704030504030204" pitchFamily="34" charset="0"/>
              </a:rPr>
              <a:t>Bronsted</a:t>
            </a:r>
            <a:r>
              <a:rPr lang="en-US" altLang="ko-KR" sz="2000" dirty="0">
                <a:latin typeface="Arial Rounded MT Bold" panose="020F0704030504030204" pitchFamily="34" charset="0"/>
              </a:rPr>
              <a:t>-Lowry concept: </a:t>
            </a:r>
            <a:endParaRPr lang="ko-KR" alt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4478409" y="1334941"/>
            <a:ext cx="2940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Arial Rounded MT Bold" panose="020F0704030504030204" pitchFamily="34" charset="0"/>
              </a:rPr>
              <a:t>Conjugate Acid-Base pairs: </a:t>
            </a:r>
            <a:endParaRPr lang="ko-KR" alt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605391" y="1480778"/>
            <a:ext cx="3241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Arial Rounded MT Bold" panose="020F0704030504030204" pitchFamily="34" charset="0"/>
              </a:rPr>
              <a:t>Acids </a:t>
            </a:r>
            <a:r>
              <a:rPr lang="en-US" altLang="ko-KR" sz="1600" dirty="0">
                <a:latin typeface="Arial Rounded MT Bold" panose="020F0704030504030204" pitchFamily="34" charset="0"/>
                <a:ea typeface="Batang" panose="02030600000101010101" pitchFamily="18" charset="-127"/>
              </a:rPr>
              <a:t>→ P</a:t>
            </a:r>
            <a:r>
              <a:rPr lang="en-US" altLang="ko-KR" sz="1600" dirty="0">
                <a:latin typeface="Arial Rounded MT Bold" panose="020F0704030504030204" pitchFamily="34" charset="0"/>
              </a:rPr>
              <a:t>roton (H+) donor</a:t>
            </a:r>
          </a:p>
          <a:p>
            <a:r>
              <a:rPr lang="en-US" altLang="ko-KR" sz="1600" dirty="0">
                <a:latin typeface="Arial Rounded MT Bold" panose="020F0704030504030204" pitchFamily="34" charset="0"/>
              </a:rPr>
              <a:t>Bases </a:t>
            </a:r>
            <a:r>
              <a:rPr lang="en-US" altLang="ko-KR" sz="1600" dirty="0">
                <a:latin typeface="Arial Rounded MT Bold" panose="020F0704030504030204" pitchFamily="34" charset="0"/>
                <a:ea typeface="Batang" panose="02030600000101010101" pitchFamily="18" charset="-127"/>
              </a:rPr>
              <a:t>→ P</a:t>
            </a:r>
            <a:r>
              <a:rPr lang="en-US" altLang="ko-KR" sz="1600" dirty="0">
                <a:latin typeface="Arial Rounded MT Bold" panose="020F0704030504030204" pitchFamily="34" charset="0"/>
              </a:rPr>
              <a:t>roton (H+) acceptor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57272"/>
          <a:stretch/>
        </p:blipFill>
        <p:spPr>
          <a:xfrm>
            <a:off x="247078" y="2209245"/>
            <a:ext cx="1780013" cy="10058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50736"/>
          <a:stretch/>
        </p:blipFill>
        <p:spPr>
          <a:xfrm>
            <a:off x="2025400" y="2220557"/>
            <a:ext cx="2052300" cy="100584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24459" y="2613762"/>
            <a:ext cx="840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Arial Rounded MT Bold" panose="020F0704030504030204" pitchFamily="34" charset="0"/>
              </a:rPr>
              <a:t>Acid</a:t>
            </a:r>
            <a:endParaRPr lang="ko-KR" altLang="en-US" sz="1200" dirty="0">
              <a:latin typeface="Arial Rounded MT Bold" panose="020F07040305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1278" y="2916570"/>
            <a:ext cx="840358" cy="28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Arial Rounded MT Bold" panose="020F0704030504030204" pitchFamily="34" charset="0"/>
              </a:rPr>
              <a:t>Base</a:t>
            </a:r>
            <a:endParaRPr lang="ko-KR" altLang="en-US" sz="1200" dirty="0">
              <a:latin typeface="Arial Rounded MT Bold" panose="020F070403050403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478409" y="1645560"/>
            <a:ext cx="4403640" cy="1919462"/>
            <a:chOff x="284510" y="1828534"/>
            <a:chExt cx="4403640" cy="191946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4510" y="1828534"/>
              <a:ext cx="4403640" cy="173736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284510" y="3382236"/>
              <a:ext cx="131064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4559642" y="3415026"/>
            <a:ext cx="41485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Arial Rounded MT Bold" panose="020F0704030504030204" pitchFamily="34" charset="0"/>
              </a:rPr>
              <a:t>Acid and Conjugate base </a:t>
            </a:r>
            <a:r>
              <a:rPr lang="en-US" altLang="ko-KR" sz="1200" dirty="0">
                <a:latin typeface="Batang" panose="02030600000101010101" pitchFamily="18" charset="-127"/>
                <a:ea typeface="Batang" panose="02030600000101010101" pitchFamily="18" charset="-127"/>
              </a:rPr>
              <a:t>→</a:t>
            </a:r>
            <a:r>
              <a:rPr lang="en-US" altLang="ko-KR" sz="1200" dirty="0">
                <a:latin typeface="Arial Rounded MT Bold" panose="020F0704030504030204" pitchFamily="34" charset="0"/>
              </a:rPr>
              <a:t> Conjugate Acid-Base pair</a:t>
            </a:r>
            <a:endParaRPr lang="ko-KR" altLang="en-US" sz="1200" dirty="0">
              <a:latin typeface="Arial Rounded MT Bold" panose="020F07040305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9788" y="3933524"/>
            <a:ext cx="2426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latin typeface="Arial Rounded MT Bold" panose="020F0704030504030204" pitchFamily="34" charset="0"/>
              </a:rPr>
              <a:t>2. Lewis concept: </a:t>
            </a:r>
            <a:endParaRPr lang="ko-KR" altLang="en-US" sz="20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/>
          <a:srcRect l="1" r="24006"/>
          <a:stretch/>
        </p:blipFill>
        <p:spPr>
          <a:xfrm>
            <a:off x="284510" y="4556131"/>
            <a:ext cx="3671813" cy="118872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/>
          <a:srcRect r="50225"/>
          <a:stretch/>
        </p:blipFill>
        <p:spPr>
          <a:xfrm>
            <a:off x="4991624" y="4280143"/>
            <a:ext cx="2181359" cy="13716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/>
          <a:srcRect l="61510"/>
          <a:stretch/>
        </p:blipFill>
        <p:spPr>
          <a:xfrm>
            <a:off x="7234781" y="4319962"/>
            <a:ext cx="1686782" cy="1371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/>
          <a:srcRect l="62355"/>
          <a:stretch/>
        </p:blipFill>
        <p:spPr>
          <a:xfrm>
            <a:off x="2699313" y="4565519"/>
            <a:ext cx="1818900" cy="118872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391741" y="5924202"/>
            <a:ext cx="38446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Arial Rounded MT Bold" panose="020F0704030504030204" pitchFamily="34" charset="0"/>
              </a:rPr>
              <a:t>Acid </a:t>
            </a:r>
            <a:r>
              <a:rPr lang="en-US" altLang="ko-KR" sz="1400" dirty="0">
                <a:latin typeface="Batang" panose="02030600000101010101" pitchFamily="18" charset="-127"/>
                <a:ea typeface="Batang" panose="02030600000101010101" pitchFamily="18" charset="-127"/>
              </a:rPr>
              <a:t>→</a:t>
            </a:r>
            <a:r>
              <a:rPr lang="en-US" altLang="ko-KR" sz="1400" dirty="0">
                <a:latin typeface="Arial Rounded MT Bold" panose="020F0704030504030204" pitchFamily="34" charset="0"/>
              </a:rPr>
              <a:t> electron-pair acceptor </a:t>
            </a:r>
            <a:endParaRPr lang="ko-KR" alt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1741" y="6232413"/>
            <a:ext cx="38446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Arial Rounded MT Bold" panose="020F0704030504030204" pitchFamily="34" charset="0"/>
              </a:rPr>
              <a:t>Base </a:t>
            </a:r>
            <a:r>
              <a:rPr lang="en-US" altLang="ko-KR" sz="1400" dirty="0">
                <a:latin typeface="Batang" panose="02030600000101010101" pitchFamily="18" charset="-127"/>
                <a:ea typeface="Batang" panose="02030600000101010101" pitchFamily="18" charset="-127"/>
              </a:rPr>
              <a:t>→</a:t>
            </a:r>
            <a:r>
              <a:rPr lang="en-US" altLang="ko-KR" sz="1400" dirty="0">
                <a:latin typeface="Arial Rounded MT Bold" panose="020F0704030504030204" pitchFamily="34" charset="0"/>
              </a:rPr>
              <a:t> electron-pair donor</a:t>
            </a:r>
            <a:endParaRPr lang="ko-KR" alt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944281" y="4135992"/>
            <a:ext cx="2828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Arial Rounded MT Bold" panose="020F0704030504030204" pitchFamily="34" charset="0"/>
              </a:rPr>
              <a:t>Example of Lewis reaction:</a:t>
            </a:r>
            <a:endParaRPr lang="ko-KR" alt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59997" y="6493380"/>
            <a:ext cx="504998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Arial Rounded MT Bold" panose="020F0704030504030204" pitchFamily="34" charset="0"/>
              </a:rPr>
              <a:t>Reference: Essentials of Physical Chemistry, </a:t>
            </a:r>
            <a:r>
              <a:rPr lang="en-US" altLang="ko-KR" sz="1050" dirty="0" err="1">
                <a:latin typeface="Arial Rounded MT Bold" panose="020F0704030504030204" pitchFamily="34" charset="0"/>
              </a:rPr>
              <a:t>Bahl</a:t>
            </a:r>
            <a:r>
              <a:rPr lang="en-US" altLang="ko-KR" sz="1050" dirty="0">
                <a:latin typeface="Arial Rounded MT Bold" panose="020F0704030504030204" pitchFamily="34" charset="0"/>
              </a:rPr>
              <a:t>. A.;  </a:t>
            </a:r>
            <a:r>
              <a:rPr lang="en-US" altLang="ko-KR" sz="1050" dirty="0" err="1">
                <a:latin typeface="Arial Rounded MT Bold" panose="020F0704030504030204" pitchFamily="34" charset="0"/>
              </a:rPr>
              <a:t>Bahl</a:t>
            </a:r>
            <a:r>
              <a:rPr lang="en-US" altLang="ko-KR" sz="1050" dirty="0">
                <a:latin typeface="Arial Rounded MT Bold" panose="020F0704030504030204" pitchFamily="34" charset="0"/>
              </a:rPr>
              <a:t>, B.S; </a:t>
            </a:r>
            <a:r>
              <a:rPr lang="en-US" altLang="ko-KR" sz="1050" dirty="0" err="1">
                <a:latin typeface="Arial Rounded MT Bold" panose="020F0704030504030204" pitchFamily="34" charset="0"/>
              </a:rPr>
              <a:t>Tuli</a:t>
            </a:r>
            <a:r>
              <a:rPr lang="en-US" altLang="ko-KR" sz="1050" dirty="0">
                <a:latin typeface="Arial Rounded MT Bold" panose="020F0704030504030204" pitchFamily="34" charset="0"/>
              </a:rPr>
              <a:t>, G.D.;</a:t>
            </a:r>
            <a:endParaRPr lang="ko-KR" altLang="en-US" sz="105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1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35923" y="147782"/>
            <a:ext cx="8847439" cy="6561938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350">
              <a:solidFill>
                <a:srgbClr val="FFFFFF"/>
              </a:solidFill>
              <a:latin typeface="Arial Rounded MT Bold" panose="020F0704030504030204" pitchFamily="34" charset="0"/>
              <a:ea typeface="굴림" pitchFamily="50" charset="-127"/>
              <a:cs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88907" y="644204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5922" y="46127"/>
            <a:ext cx="6330191" cy="6556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 Rounded MT Bold" panose="020F0704030504030204" pitchFamily="34" charset="0"/>
                <a:cs typeface="Helvetica" panose="020B0604020202020204" pitchFamily="34" charset="0"/>
              </a:rPr>
              <a:t>Strong and weak acids/bases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624" y="4483346"/>
            <a:ext cx="1544435" cy="64008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08201" y="918711"/>
            <a:ext cx="5645421" cy="2854713"/>
            <a:chOff x="1501361" y="962538"/>
            <a:chExt cx="5645421" cy="28547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1361" y="962538"/>
              <a:ext cx="5645421" cy="27432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01361" y="3586119"/>
              <a:ext cx="880423" cy="2311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312286" y="2573998"/>
            <a:ext cx="2440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Arial Rounded MT Bold" panose="020F0704030504030204" pitchFamily="34" charset="0"/>
              </a:rPr>
              <a:t>Figure: Graphical extent  of concentrations of H</a:t>
            </a:r>
            <a:r>
              <a:rPr lang="en-US" altLang="ko-KR" sz="1200" baseline="30000" dirty="0">
                <a:latin typeface="Arial Rounded MT Bold" panose="020F0704030504030204" pitchFamily="34" charset="0"/>
              </a:rPr>
              <a:t>+</a:t>
            </a:r>
            <a:r>
              <a:rPr lang="en-US" altLang="ko-KR" sz="1200" dirty="0">
                <a:latin typeface="Arial Rounded MT Bold" panose="020F0704030504030204" pitchFamily="34" charset="0"/>
              </a:rPr>
              <a:t> and A</a:t>
            </a:r>
            <a:r>
              <a:rPr lang="en-US" altLang="ko-KR" sz="1200" baseline="30000" dirty="0">
                <a:latin typeface="Arial Rounded MT Bold" panose="020F0704030504030204" pitchFamily="34" charset="0"/>
              </a:rPr>
              <a:t>-</a:t>
            </a:r>
            <a:r>
              <a:rPr lang="en-US" altLang="ko-KR" sz="1200" dirty="0">
                <a:latin typeface="Arial Rounded MT Bold" panose="020F0704030504030204" pitchFamily="34" charset="0"/>
              </a:rPr>
              <a:t> in aqueous solution compared to original concentration of HA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0492" y="3779881"/>
            <a:ext cx="37964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Arial Rounded MT Bold" panose="020F0704030504030204" pitchFamily="34" charset="0"/>
              </a:rPr>
              <a:t>Acid dissociation constant: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0492" y="5233827"/>
            <a:ext cx="33512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ko-KR" sz="1600" dirty="0">
                <a:latin typeface="Arial Rounded MT Bold" panose="020F0704030504030204" pitchFamily="34" charset="0"/>
              </a:rPr>
              <a:t>Base dissociation constant:</a:t>
            </a:r>
            <a:endParaRPr lang="en-US" altLang="ko-KR" sz="16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0492" y="5626851"/>
            <a:ext cx="37964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Arial Rounded MT Bold" panose="020F0704030504030204" pitchFamily="34" charset="0"/>
              </a:rPr>
              <a:t>Concentration of OH</a:t>
            </a:r>
            <a:r>
              <a:rPr lang="en-US" altLang="ko-KR" sz="1100" baseline="30000" dirty="0">
                <a:latin typeface="Arial Rounded MT Bold" panose="020F0704030504030204" pitchFamily="34" charset="0"/>
              </a:rPr>
              <a:t>–</a:t>
            </a:r>
            <a:r>
              <a:rPr lang="en-US" altLang="ko-KR" sz="1100" dirty="0">
                <a:latin typeface="Arial Rounded MT Bold" panose="020F0704030504030204" pitchFamily="34" charset="0"/>
              </a:rPr>
              <a:t> ions in its aqueous solution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0492" y="4139493"/>
            <a:ext cx="37964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Arial Rounded MT Bold" panose="020F0704030504030204" pitchFamily="34" charset="0"/>
              </a:rPr>
              <a:t>Concentration of H</a:t>
            </a:r>
            <a:r>
              <a:rPr lang="en-US" altLang="ko-KR" sz="1100" baseline="30000" dirty="0">
                <a:latin typeface="Arial Rounded MT Bold" panose="020F0704030504030204" pitchFamily="34" charset="0"/>
              </a:rPr>
              <a:t>+</a:t>
            </a:r>
            <a:r>
              <a:rPr lang="en-US" altLang="ko-KR" sz="1100" dirty="0">
                <a:latin typeface="Arial Rounded MT Bold" panose="020F0704030504030204" pitchFamily="34" charset="0"/>
              </a:rPr>
              <a:t> ions in its aqueous solution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5274" y="1589363"/>
            <a:ext cx="3079725" cy="548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624" y="5991465"/>
            <a:ext cx="1840677" cy="548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5903" y="3962948"/>
            <a:ext cx="4887129" cy="23774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0007" y="757277"/>
            <a:ext cx="2910261" cy="6400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59997" y="6493380"/>
            <a:ext cx="504998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Arial Rounded MT Bold" panose="020F0704030504030204" pitchFamily="34" charset="0"/>
              </a:rPr>
              <a:t>Reference: Essentials of Physical Chemistry, </a:t>
            </a:r>
            <a:r>
              <a:rPr lang="en-US" altLang="ko-KR" sz="1050" dirty="0" err="1">
                <a:latin typeface="Arial Rounded MT Bold" panose="020F0704030504030204" pitchFamily="34" charset="0"/>
              </a:rPr>
              <a:t>Bahl</a:t>
            </a:r>
            <a:r>
              <a:rPr lang="en-US" altLang="ko-KR" sz="1050" dirty="0">
                <a:latin typeface="Arial Rounded MT Bold" panose="020F0704030504030204" pitchFamily="34" charset="0"/>
              </a:rPr>
              <a:t>. A.;  </a:t>
            </a:r>
            <a:r>
              <a:rPr lang="en-US" altLang="ko-KR" sz="1050" dirty="0" err="1">
                <a:latin typeface="Arial Rounded MT Bold" panose="020F0704030504030204" pitchFamily="34" charset="0"/>
              </a:rPr>
              <a:t>Bahl</a:t>
            </a:r>
            <a:r>
              <a:rPr lang="en-US" altLang="ko-KR" sz="1050" dirty="0">
                <a:latin typeface="Arial Rounded MT Bold" panose="020F0704030504030204" pitchFamily="34" charset="0"/>
              </a:rPr>
              <a:t>, B.S; </a:t>
            </a:r>
            <a:r>
              <a:rPr lang="en-US" altLang="ko-KR" sz="1050" dirty="0" err="1">
                <a:latin typeface="Arial Rounded MT Bold" panose="020F0704030504030204" pitchFamily="34" charset="0"/>
              </a:rPr>
              <a:t>Tuli</a:t>
            </a:r>
            <a:r>
              <a:rPr lang="en-US" altLang="ko-KR" sz="1050" dirty="0">
                <a:latin typeface="Arial Rounded MT Bold" panose="020F0704030504030204" pitchFamily="34" charset="0"/>
              </a:rPr>
              <a:t>, G.D.;</a:t>
            </a:r>
            <a:endParaRPr lang="ko-KR" altLang="en-US" sz="105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7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35923" y="147782"/>
            <a:ext cx="8847439" cy="6561938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350">
              <a:solidFill>
                <a:srgbClr val="FFFFFF"/>
              </a:solidFill>
              <a:latin typeface="Arial Rounded MT Bold" panose="020F0704030504030204" pitchFamily="34" charset="0"/>
              <a:ea typeface="굴림" pitchFamily="50" charset="-127"/>
              <a:cs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88907" y="644204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5922" y="46127"/>
            <a:ext cx="2994989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 Rounded MT Bold" panose="020F0704030504030204" pitchFamily="34" charset="0"/>
                <a:cs typeface="Helvetica" panose="020B0604020202020204" pitchFamily="34" charset="0"/>
              </a:rPr>
              <a:t>pH of Solutions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9599" y="2570133"/>
            <a:ext cx="59391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Arial Rounded MT Bold" panose="020F0704030504030204" pitchFamily="34" charset="0"/>
              </a:rPr>
              <a:t>Figure: The </a:t>
            </a:r>
            <a:r>
              <a:rPr lang="en-US" altLang="ko-KR" sz="1100" i="1" dirty="0">
                <a:latin typeface="Arial Rounded MT Bold" panose="020F0704030504030204" pitchFamily="34" charset="0"/>
              </a:rPr>
              <a:t>Hydrangea </a:t>
            </a:r>
            <a:r>
              <a:rPr lang="en-US" altLang="ko-KR" sz="1100" i="1" dirty="0" err="1">
                <a:latin typeface="Arial Rounded MT Bold" panose="020F0704030504030204" pitchFamily="34" charset="0"/>
              </a:rPr>
              <a:t>macrophylla</a:t>
            </a:r>
            <a:r>
              <a:rPr lang="en-US" altLang="ko-KR" sz="1100" i="1" dirty="0">
                <a:latin typeface="Arial Rounded MT Bold" panose="020F0704030504030204" pitchFamily="34" charset="0"/>
              </a:rPr>
              <a:t> </a:t>
            </a:r>
            <a:r>
              <a:rPr lang="en-US" altLang="ko-KR" sz="1100" dirty="0">
                <a:latin typeface="Arial Rounded MT Bold" panose="020F0704030504030204" pitchFamily="34" charset="0"/>
              </a:rPr>
              <a:t>blossoms in pink or blue, depending on soil pH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931" y="3178145"/>
            <a:ext cx="1781588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85" y="861923"/>
            <a:ext cx="6061625" cy="17373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8805" y="486579"/>
            <a:ext cx="2604527" cy="58521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8585" y="1177991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Acidic soil</a:t>
            </a:r>
            <a:endParaRPr lang="ko-KR" altLang="en-US" sz="20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2931" y="2182040"/>
            <a:ext cx="167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Alkaline soil</a:t>
            </a:r>
            <a:endParaRPr lang="ko-KR" altLang="en-US" sz="20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8585" y="2930661"/>
            <a:ext cx="41713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Arial Rounded MT Bold" panose="020F0704030504030204" pitchFamily="34" charset="0"/>
              </a:rPr>
              <a:t>Hydrogen ion concentration of a solution: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00" y="3667588"/>
            <a:ext cx="1735014" cy="3657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4322" y="3604447"/>
            <a:ext cx="1337781" cy="5486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4001" y="5251316"/>
            <a:ext cx="2419868" cy="13716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826" y="4410527"/>
            <a:ext cx="2032065" cy="27432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492826" y="4131758"/>
            <a:ext cx="2926198" cy="276999"/>
            <a:chOff x="400291" y="4750058"/>
            <a:chExt cx="2926198" cy="276999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0291" y="4794704"/>
              <a:ext cx="2620109" cy="22860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2229714" y="4750058"/>
              <a:ext cx="109677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latin typeface="Arial" panose="020B0604020202020204" pitchFamily="34" charset="0"/>
                  <a:cs typeface="Arial" panose="020B0604020202020204" pitchFamily="34" charset="0"/>
                </a:rPr>
                <a:t>= 1.0 × 10</a:t>
              </a:r>
              <a:r>
                <a:rPr lang="en-US" altLang="ko-KR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– 14</a:t>
              </a:r>
              <a:endParaRPr lang="ko-KR" altLang="en-US" sz="1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1"/>
          <a:srcRect l="59401" b="73539"/>
          <a:stretch/>
        </p:blipFill>
        <p:spPr>
          <a:xfrm>
            <a:off x="5834493" y="3558708"/>
            <a:ext cx="1081771" cy="21776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1"/>
          <a:srcRect l="59401" t="72340"/>
          <a:stretch/>
        </p:blipFill>
        <p:spPr>
          <a:xfrm>
            <a:off x="6316885" y="2052320"/>
            <a:ext cx="873592" cy="18382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1"/>
          <a:srcRect l="59401" t="31891" b="37244"/>
          <a:stretch/>
        </p:blipFill>
        <p:spPr>
          <a:xfrm>
            <a:off x="5770447" y="5013305"/>
            <a:ext cx="1081771" cy="25400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513657" y="6351030"/>
            <a:ext cx="18487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Arial Rounded MT Bold" panose="020F0704030504030204" pitchFamily="34" charset="0"/>
              </a:rPr>
              <a:t>Figure: pH scale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79235" y="4888524"/>
            <a:ext cx="2435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Arial Rounded MT Bold" panose="020F0704030504030204" pitchFamily="34" charset="0"/>
              </a:rPr>
              <a:t>Relation between pH and pOH:</a:t>
            </a:r>
          </a:p>
        </p:txBody>
      </p:sp>
    </p:spTree>
    <p:extLst>
      <p:ext uri="{BB962C8B-B14F-4D97-AF65-F5344CB8AC3E}">
        <p14:creationId xmlns:p14="http://schemas.microsoft.com/office/powerpoint/2010/main" val="19102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35923" y="147782"/>
            <a:ext cx="8847439" cy="6561938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350">
              <a:solidFill>
                <a:srgbClr val="FFFFFF"/>
              </a:solidFill>
              <a:latin typeface="Arial Rounded MT Bold" panose="020F0704030504030204" pitchFamily="34" charset="0"/>
              <a:ea typeface="굴림" pitchFamily="50" charset="-127"/>
              <a:cs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88907" y="644204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6763" y="930788"/>
            <a:ext cx="2526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Arial Rounded MT Bold" panose="020F0704030504030204" pitchFamily="34" charset="0"/>
              </a:rPr>
              <a:t>Acid Buffer:</a:t>
            </a:r>
          </a:p>
          <a:p>
            <a:r>
              <a:rPr lang="en-US" altLang="ko-KR" sz="1400" dirty="0">
                <a:latin typeface="Arial Rounded MT Bold" panose="020F0704030504030204" pitchFamily="34" charset="0"/>
              </a:rPr>
              <a:t>CH</a:t>
            </a:r>
            <a:r>
              <a:rPr lang="en-US" altLang="ko-KR" sz="1400" baseline="-25000" dirty="0">
                <a:latin typeface="Arial Rounded MT Bold" panose="020F0704030504030204" pitchFamily="34" charset="0"/>
              </a:rPr>
              <a:t>3</a:t>
            </a:r>
            <a:r>
              <a:rPr lang="en-US" altLang="ko-KR" sz="1400" dirty="0">
                <a:latin typeface="Arial Rounded MT Bold" panose="020F0704030504030204" pitchFamily="34" charset="0"/>
              </a:rPr>
              <a:t>COOH + CH</a:t>
            </a:r>
            <a:r>
              <a:rPr lang="en-US" altLang="ko-KR" sz="1400" baseline="-25000" dirty="0">
                <a:latin typeface="Arial Rounded MT Bold" panose="020F0704030504030204" pitchFamily="34" charset="0"/>
              </a:rPr>
              <a:t>3</a:t>
            </a:r>
            <a:r>
              <a:rPr lang="en-US" altLang="ko-KR" sz="1400" dirty="0">
                <a:latin typeface="Arial Rounded MT Bold" panose="020F0704030504030204" pitchFamily="34" charset="0"/>
              </a:rPr>
              <a:t>COONa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230" y="532091"/>
            <a:ext cx="2768559" cy="2468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067" y="520961"/>
            <a:ext cx="2498914" cy="2286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16763" y="1589753"/>
            <a:ext cx="2526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Arial Rounded MT Bold" panose="020F0704030504030204" pitchFamily="34" charset="0"/>
              </a:rPr>
              <a:t>Basic Buffer:</a:t>
            </a:r>
          </a:p>
          <a:p>
            <a:r>
              <a:rPr lang="en-US" altLang="ko-KR" sz="1400" dirty="0">
                <a:latin typeface="Arial Rounded MT Bold" panose="020F0704030504030204" pitchFamily="34" charset="0"/>
              </a:rPr>
              <a:t>NH</a:t>
            </a:r>
            <a:r>
              <a:rPr lang="en-US" altLang="ko-KR" sz="1400" baseline="-25000" dirty="0">
                <a:latin typeface="Arial Rounded MT Bold" panose="020F0704030504030204" pitchFamily="34" charset="0"/>
              </a:rPr>
              <a:t>4</a:t>
            </a:r>
            <a:r>
              <a:rPr lang="en-US" altLang="ko-KR" sz="1400" dirty="0">
                <a:latin typeface="Arial Rounded MT Bold" panose="020F0704030504030204" pitchFamily="34" charset="0"/>
              </a:rPr>
              <a:t>OH + NH</a:t>
            </a:r>
            <a:r>
              <a:rPr lang="en-US" altLang="ko-KR" sz="1400" baseline="-25000" dirty="0">
                <a:latin typeface="Arial Rounded MT Bold" panose="020F0704030504030204" pitchFamily="34" charset="0"/>
              </a:rPr>
              <a:t>4</a:t>
            </a:r>
            <a:r>
              <a:rPr lang="en-US" altLang="ko-KR" sz="1400" dirty="0">
                <a:latin typeface="Arial Rounded MT Bold" panose="020F0704030504030204" pitchFamily="34" charset="0"/>
              </a:rPr>
              <a:t>Cl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376407" y="684567"/>
            <a:ext cx="166599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Arial Rounded MT Bold" panose="020F0704030504030204" pitchFamily="34" charset="0"/>
              </a:rPr>
              <a:t>pH of buffer changes only slightly upon addition of an acid (0.01 moles) or base (0.01 mole NaOH)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84" y="3621847"/>
            <a:ext cx="4523410" cy="18288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45632" y="3313385"/>
            <a:ext cx="4122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Arial Rounded MT Bold" panose="020F0704030504030204" pitchFamily="34" charset="0"/>
              </a:rPr>
              <a:t>Mechanism of Buffer action of an acid buffer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129728" y="684567"/>
            <a:ext cx="1761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Arial Rounded MT Bold" panose="020F0704030504030204" pitchFamily="34" charset="0"/>
              </a:rPr>
              <a:t>Buffer solution (CH</a:t>
            </a:r>
            <a:r>
              <a:rPr lang="en-US" altLang="ko-KR" sz="1100" baseline="-25000" dirty="0">
                <a:latin typeface="Arial Rounded MT Bold" panose="020F0704030504030204" pitchFamily="34" charset="0"/>
              </a:rPr>
              <a:t>3</a:t>
            </a:r>
            <a:r>
              <a:rPr lang="en-US" altLang="ko-KR" sz="1100" dirty="0">
                <a:latin typeface="Arial Rounded MT Bold" panose="020F0704030504030204" pitchFamily="34" charset="0"/>
              </a:rPr>
              <a:t>COOH/CH</a:t>
            </a:r>
            <a:r>
              <a:rPr lang="en-US" altLang="ko-KR" sz="1100" baseline="-25000" dirty="0">
                <a:latin typeface="Arial Rounded MT Bold" panose="020F0704030504030204" pitchFamily="34" charset="0"/>
              </a:rPr>
              <a:t>3</a:t>
            </a:r>
            <a:r>
              <a:rPr lang="en-US" altLang="ko-KR" sz="1100" dirty="0">
                <a:latin typeface="Arial Rounded MT Bold" panose="020F0704030504030204" pitchFamily="34" charset="0"/>
              </a:rPr>
              <a:t>COONa) has a higher pH than the acid itself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35922" y="46127"/>
            <a:ext cx="2994989" cy="6556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 Rounded MT Bold" panose="020F0704030504030204" pitchFamily="34" charset="0"/>
                <a:cs typeface="Helvetica" panose="020B0604020202020204" pitchFamily="34" charset="0"/>
              </a:rPr>
              <a:t>Buffer Solutions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098122" y="3244910"/>
            <a:ext cx="24609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Arial Rounded MT Bold" panose="020F0704030504030204" pitchFamily="34" charset="0"/>
              </a:rPr>
              <a:t>pH of Buffer Solutions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0789" y="4086822"/>
            <a:ext cx="1908879" cy="54864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5302985" y="3681600"/>
            <a:ext cx="33127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Arial Rounded MT Bold" panose="020F0704030504030204" pitchFamily="34" charset="0"/>
              </a:rPr>
              <a:t>Henderson-Hasselbalch equation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476122" y="5054067"/>
            <a:ext cx="33127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Arial Rounded MT Bold" panose="020F0704030504030204" pitchFamily="34" charset="0"/>
              </a:rPr>
              <a:t>Calculation of pH of buffer 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Arial Rounded MT Bold" panose="020F0704030504030204" pitchFamily="34" charset="0"/>
              </a:rPr>
              <a:t>Determination of dissociation constant of a weak acid (or weak base)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Arial Rounded MT Bold" panose="020F0704030504030204" pitchFamily="34" charset="0"/>
              </a:rPr>
              <a:t>Preparation of buffer solution of desired pH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302985" y="4746289"/>
            <a:ext cx="15473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Arial Rounded MT Bold" panose="020F0704030504030204" pitchFamily="34" charset="0"/>
              </a:rPr>
              <a:t>Significance: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6873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ko-KR" altLang="en-US" dirty="0"/>
          </a:p>
        </p:txBody>
      </p:sp>
      <p:sp>
        <p:nvSpPr>
          <p:cNvPr id="49" name="Rectangle 48"/>
          <p:cNvSpPr/>
          <p:nvPr/>
        </p:nvSpPr>
        <p:spPr>
          <a:xfrm>
            <a:off x="362102" y="5471358"/>
            <a:ext cx="4822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Arial Rounded MT Bold" panose="020F0704030504030204" pitchFamily="34" charset="0"/>
              </a:rPr>
              <a:t>Addition of </a:t>
            </a:r>
            <a:r>
              <a:rPr lang="en-US" altLang="ko-KR" sz="1200" dirty="0" err="1">
                <a:latin typeface="Arial Rounded MT Bold" panose="020F0704030504030204" pitchFamily="34" charset="0"/>
              </a:rPr>
              <a:t>HCl</a:t>
            </a:r>
            <a:r>
              <a:rPr lang="en-US" altLang="ko-KR" sz="1200" dirty="0">
                <a:latin typeface="Arial Rounded MT Bold" panose="020F070403050403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Arial Rounded MT Bold" panose="020F0704030504030204" pitchFamily="34" charset="0"/>
              </a:rPr>
              <a:t>increased H</a:t>
            </a:r>
            <a:r>
              <a:rPr lang="en-US" altLang="ko-KR" sz="1200" baseline="30000" dirty="0">
                <a:latin typeface="Arial Rounded MT Bold" panose="020F0704030504030204" pitchFamily="34" charset="0"/>
              </a:rPr>
              <a:t>+</a:t>
            </a:r>
            <a:r>
              <a:rPr lang="en-US" altLang="ko-KR" sz="1200" dirty="0">
                <a:latin typeface="Arial Rounded MT Bold" panose="020F0704030504030204" pitchFamily="34" charset="0"/>
              </a:rPr>
              <a:t> ions associate with excess of acetate 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Arial Rounded MT Bold" panose="020F0704030504030204" pitchFamily="34" charset="0"/>
              </a:rPr>
              <a:t>increased concentration of CH</a:t>
            </a:r>
            <a:r>
              <a:rPr lang="en-US" altLang="ko-KR" sz="1200" baseline="-25000" dirty="0">
                <a:latin typeface="Arial Rounded MT Bold" panose="020F0704030504030204" pitchFamily="34" charset="0"/>
              </a:rPr>
              <a:t>3</a:t>
            </a:r>
            <a:r>
              <a:rPr lang="en-US" altLang="ko-KR" sz="1200" dirty="0">
                <a:latin typeface="Arial Rounded MT Bold" panose="020F0704030504030204" pitchFamily="34" charset="0"/>
              </a:rPr>
              <a:t>COOH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Arial Rounded MT Bold" panose="020F0704030504030204" pitchFamily="34" charset="0"/>
              </a:rPr>
              <a:t>equilibrium shifts slightly to the right to increase H</a:t>
            </a:r>
            <a:r>
              <a:rPr lang="en-US" altLang="ko-KR" sz="1200" baseline="30000" dirty="0">
                <a:latin typeface="Arial Rounded MT Bold" panose="020F0704030504030204" pitchFamily="34" charset="0"/>
              </a:rPr>
              <a:t>+</a:t>
            </a:r>
            <a:r>
              <a:rPr lang="en-US" altLang="ko-KR" sz="1200" dirty="0">
                <a:latin typeface="Arial Rounded MT Bold" panose="020F0704030504030204" pitchFamily="34" charset="0"/>
              </a:rPr>
              <a:t> 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Arial Rounded MT Bold" panose="020F0704030504030204" pitchFamily="34" charset="0"/>
              </a:rPr>
              <a:t>decrease of pH of the buffer solution</a:t>
            </a:r>
          </a:p>
          <a:p>
            <a:r>
              <a:rPr lang="en-US" altLang="ko-KR" sz="1200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59997" y="6493380"/>
            <a:ext cx="504998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Arial Rounded MT Bold" panose="020F0704030504030204" pitchFamily="34" charset="0"/>
              </a:rPr>
              <a:t>Reference: Essentials of Physical Chemistry, </a:t>
            </a:r>
            <a:r>
              <a:rPr lang="en-US" altLang="ko-KR" sz="1050" dirty="0" err="1">
                <a:latin typeface="Arial Rounded MT Bold" panose="020F0704030504030204" pitchFamily="34" charset="0"/>
              </a:rPr>
              <a:t>Bahl</a:t>
            </a:r>
            <a:r>
              <a:rPr lang="en-US" altLang="ko-KR" sz="1050" dirty="0">
                <a:latin typeface="Arial Rounded MT Bold" panose="020F0704030504030204" pitchFamily="34" charset="0"/>
              </a:rPr>
              <a:t>. A.;  </a:t>
            </a:r>
            <a:r>
              <a:rPr lang="en-US" altLang="ko-KR" sz="1050" dirty="0" err="1">
                <a:latin typeface="Arial Rounded MT Bold" panose="020F0704030504030204" pitchFamily="34" charset="0"/>
              </a:rPr>
              <a:t>Bahl</a:t>
            </a:r>
            <a:r>
              <a:rPr lang="en-US" altLang="ko-KR" sz="1050" dirty="0">
                <a:latin typeface="Arial Rounded MT Bold" panose="020F0704030504030204" pitchFamily="34" charset="0"/>
              </a:rPr>
              <a:t>, B.S; </a:t>
            </a:r>
            <a:r>
              <a:rPr lang="en-US" altLang="ko-KR" sz="1050" dirty="0" err="1">
                <a:latin typeface="Arial Rounded MT Bold" panose="020F0704030504030204" pitchFamily="34" charset="0"/>
              </a:rPr>
              <a:t>Tuli</a:t>
            </a:r>
            <a:r>
              <a:rPr lang="en-US" altLang="ko-KR" sz="1050" dirty="0">
                <a:latin typeface="Arial Rounded MT Bold" panose="020F0704030504030204" pitchFamily="34" charset="0"/>
              </a:rPr>
              <a:t>, G.D.;</a:t>
            </a:r>
            <a:endParaRPr lang="ko-KR" altLang="en-US" sz="1050" dirty="0">
              <a:latin typeface="Arial Rounded MT Bold" panose="020F070403050403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417887" y="1421645"/>
            <a:ext cx="35130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ectangle 22"/>
          <p:cNvSpPr/>
          <p:nvPr/>
        </p:nvSpPr>
        <p:spPr>
          <a:xfrm>
            <a:off x="5070194" y="2730837"/>
            <a:ext cx="6205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Arial Rounded MT Bold" panose="020F0704030504030204" pitchFamily="34" charset="0"/>
              </a:rPr>
              <a:t>0.1 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97005" y="2484219"/>
            <a:ext cx="6205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Arial Rounded MT Bold" panose="020F0704030504030204" pitchFamily="34" charset="0"/>
              </a:rPr>
              <a:t>0.1 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44901" y="2780312"/>
            <a:ext cx="6205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Arial Rounded MT Bold" panose="020F0704030504030204" pitchFamily="34" charset="0"/>
              </a:rPr>
              <a:t>0.1 M</a:t>
            </a:r>
          </a:p>
        </p:txBody>
      </p:sp>
    </p:spTree>
    <p:extLst>
      <p:ext uri="{BB962C8B-B14F-4D97-AF65-F5344CB8AC3E}">
        <p14:creationId xmlns:p14="http://schemas.microsoft.com/office/powerpoint/2010/main" val="181697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35923" y="147782"/>
            <a:ext cx="8847439" cy="6561938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350">
              <a:solidFill>
                <a:srgbClr val="FFFFFF"/>
              </a:solidFill>
              <a:latin typeface="Arial Rounded MT Bold" panose="020F0704030504030204" pitchFamily="34" charset="0"/>
              <a:ea typeface="굴림" pitchFamily="50" charset="-127"/>
              <a:cs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88907" y="644204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35923" y="46127"/>
            <a:ext cx="382647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 Rounded MT Bold" panose="020F0704030504030204" pitchFamily="34" charset="0"/>
                <a:cs typeface="Helvetica" panose="020B0604020202020204" pitchFamily="34" charset="0"/>
              </a:rPr>
              <a:t>Acid-Base Indicators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821" y="2084912"/>
            <a:ext cx="4328578" cy="164592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50148" y="6086291"/>
            <a:ext cx="81110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Arial Rounded MT Bold" panose="020F0704030504030204" pitchFamily="34" charset="0"/>
              </a:rPr>
              <a:t>Figure: pH curves for (a) a strong acid and strong base; (b) weak acid and strong base; (c) strong acid and weak base; (d) a weak acid and weak base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4659" y="3591581"/>
            <a:ext cx="3259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Arial Rounded MT Bold" panose="020F0704030504030204" pitchFamily="34" charset="0"/>
              </a:rPr>
              <a:t>Choice of a Suitable Indicator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5524"/>
          <a:stretch/>
        </p:blipFill>
        <p:spPr>
          <a:xfrm>
            <a:off x="254659" y="745534"/>
            <a:ext cx="2333745" cy="237744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015153" y="1075405"/>
            <a:ext cx="2252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Arial Rounded MT Bold" panose="020F0704030504030204" pitchFamily="34" charset="0"/>
              </a:rPr>
              <a:t>An organic dye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Arial Rounded MT Bold" panose="020F0704030504030204" pitchFamily="34" charset="0"/>
              </a:rPr>
              <a:t>signals the end-point </a:t>
            </a:r>
          </a:p>
          <a:p>
            <a:r>
              <a:rPr lang="en-US" altLang="ko-KR" sz="1200" dirty="0">
                <a:latin typeface="Arial Rounded MT Bold" panose="020F0704030504030204" pitchFamily="34" charset="0"/>
              </a:rPr>
              <a:t>by a visual change in color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68156" y="3054360"/>
            <a:ext cx="2762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>
                <a:latin typeface="Arial Rounded MT Bold" panose="020F0704030504030204" pitchFamily="34" charset="0"/>
              </a:rPr>
              <a:t>Figure: pH curve for titration of a strong </a:t>
            </a:r>
          </a:p>
          <a:p>
            <a:r>
              <a:rPr lang="en-US" altLang="ko-KR" sz="900" dirty="0">
                <a:latin typeface="Arial Rounded MT Bold" panose="020F0704030504030204" pitchFamily="34" charset="0"/>
              </a:rPr>
              <a:t>base with strong acid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579" y="520770"/>
            <a:ext cx="3135820" cy="13716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557579" y="1041478"/>
            <a:ext cx="1872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Arial Rounded MT Bold" panose="020F0704030504030204" pitchFamily="34" charset="0"/>
              </a:rPr>
              <a:t>Methyl Orange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59997" y="6493380"/>
            <a:ext cx="504998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Arial Rounded MT Bold" panose="020F0704030504030204" pitchFamily="34" charset="0"/>
              </a:rPr>
              <a:t>Reference: Essentials of Physical Chemistry, </a:t>
            </a:r>
            <a:r>
              <a:rPr lang="en-US" altLang="ko-KR" sz="1050" dirty="0" err="1">
                <a:latin typeface="Arial Rounded MT Bold" panose="020F0704030504030204" pitchFamily="34" charset="0"/>
              </a:rPr>
              <a:t>Bahl</a:t>
            </a:r>
            <a:r>
              <a:rPr lang="en-US" altLang="ko-KR" sz="1050" dirty="0">
                <a:latin typeface="Arial Rounded MT Bold" panose="020F0704030504030204" pitchFamily="34" charset="0"/>
              </a:rPr>
              <a:t>. A.;  </a:t>
            </a:r>
            <a:r>
              <a:rPr lang="en-US" altLang="ko-KR" sz="1050" dirty="0" err="1">
                <a:latin typeface="Arial Rounded MT Bold" panose="020F0704030504030204" pitchFamily="34" charset="0"/>
              </a:rPr>
              <a:t>Bahl</a:t>
            </a:r>
            <a:r>
              <a:rPr lang="en-US" altLang="ko-KR" sz="1050" dirty="0">
                <a:latin typeface="Arial Rounded MT Bold" panose="020F0704030504030204" pitchFamily="34" charset="0"/>
              </a:rPr>
              <a:t>, B.S; </a:t>
            </a:r>
            <a:r>
              <a:rPr lang="en-US" altLang="ko-KR" sz="1050" dirty="0" err="1">
                <a:latin typeface="Arial Rounded MT Bold" panose="020F0704030504030204" pitchFamily="34" charset="0"/>
              </a:rPr>
              <a:t>Tuli</a:t>
            </a:r>
            <a:r>
              <a:rPr lang="en-US" altLang="ko-KR" sz="1050" dirty="0">
                <a:latin typeface="Arial Rounded MT Bold" panose="020F0704030504030204" pitchFamily="34" charset="0"/>
              </a:rPr>
              <a:t>, G.D.;</a:t>
            </a:r>
            <a:endParaRPr lang="ko-KR" altLang="en-US" sz="1050" dirty="0">
              <a:latin typeface="Arial Rounded MT Bold" panose="020F07040305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7197" y="3920828"/>
            <a:ext cx="8772553" cy="2201148"/>
            <a:chOff x="167197" y="3920828"/>
            <a:chExt cx="8772553" cy="22011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197" y="3930988"/>
              <a:ext cx="2219282" cy="21031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17753" y="3920828"/>
              <a:ext cx="2193516" cy="210312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46500" y="4086860"/>
              <a:ext cx="2005905" cy="20116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30477" y="4018856"/>
              <a:ext cx="2109273" cy="210312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02582" y="425710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</a:rPr>
                <a:t>*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81068" y="504214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</a:rPr>
                <a:t>*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28877" y="42896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</a:rPr>
                <a:t>*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84712" y="512445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</a:rPr>
                <a:t>*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223190" y="4934759"/>
              <a:ext cx="88917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/>
                <a:t>Methyl red</a:t>
              </a:r>
              <a:endParaRPr lang="ko-KR" altLang="en-US" sz="10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261541" y="4963334"/>
              <a:ext cx="914400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874129" y="4922608"/>
              <a:ext cx="30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</a:rPr>
                <a:t>*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428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1644</TotalTime>
  <Words>593</Words>
  <Application>Microsoft Office PowerPoint</Application>
  <PresentationFormat>On-screen Show (4:3)</PresentationFormat>
  <Paragraphs>108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Batang</vt:lpstr>
      <vt:lpstr>Arial</vt:lpstr>
      <vt:lpstr>Arial Rounded MT Bold</vt:lpstr>
      <vt:lpstr>Calibri</vt:lpstr>
      <vt:lpstr>Calibri Light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Thamina Acter</cp:lastModifiedBy>
  <cp:revision>203</cp:revision>
  <dcterms:created xsi:type="dcterms:W3CDTF">2018-11-27T04:08:12Z</dcterms:created>
  <dcterms:modified xsi:type="dcterms:W3CDTF">2020-01-26T10:47:45Z</dcterms:modified>
</cp:coreProperties>
</file>