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5" r:id="rId28"/>
    <p:sldId id="282" r:id="rId29"/>
    <p:sldId id="286" r:id="rId30"/>
    <p:sldId id="287" r:id="rId31"/>
    <p:sldId id="283" r:id="rId32"/>
    <p:sldId id="284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3" r:id="rId41"/>
    <p:sldId id="297" r:id="rId42"/>
    <p:sldId id="29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B746-2565-492E-BF50-C24BB3D3B0AB}" type="datetimeFigureOut">
              <a:rPr lang="en-US" smtClean="0"/>
              <a:t>29-Jul-25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24AA-878D-43CB-8C50-F9D284AD2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B746-2565-492E-BF50-C24BB3D3B0AB}" type="datetimeFigureOut">
              <a:rPr lang="en-US" smtClean="0"/>
              <a:t>29-Jul-25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24AA-878D-43CB-8C50-F9D284AD2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7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B746-2565-492E-BF50-C24BB3D3B0AB}" type="datetimeFigureOut">
              <a:rPr lang="en-US" smtClean="0"/>
              <a:t>29-Jul-25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24AA-878D-43CB-8C50-F9D284AD2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9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B746-2565-492E-BF50-C24BB3D3B0AB}" type="datetimeFigureOut">
              <a:rPr lang="en-US" smtClean="0"/>
              <a:t>29-Jul-25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24AA-878D-43CB-8C50-F9D284AD2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B746-2565-492E-BF50-C24BB3D3B0AB}" type="datetimeFigureOut">
              <a:rPr lang="en-US" smtClean="0"/>
              <a:t>29-Jul-25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24AA-878D-43CB-8C50-F9D284AD2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B746-2565-492E-BF50-C24BB3D3B0AB}" type="datetimeFigureOut">
              <a:rPr lang="en-US" smtClean="0"/>
              <a:t>29-Jul-25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24AA-878D-43CB-8C50-F9D284AD2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5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B746-2565-492E-BF50-C24BB3D3B0AB}" type="datetimeFigureOut">
              <a:rPr lang="en-US" smtClean="0"/>
              <a:t>29-Jul-25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24AA-878D-43CB-8C50-F9D284AD2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B746-2565-492E-BF50-C24BB3D3B0AB}" type="datetimeFigureOut">
              <a:rPr lang="en-US" smtClean="0"/>
              <a:t>29-Jul-25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24AA-878D-43CB-8C50-F9D284AD2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7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B746-2565-492E-BF50-C24BB3D3B0AB}" type="datetimeFigureOut">
              <a:rPr lang="en-US" smtClean="0"/>
              <a:t>29-Jul-25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24AA-878D-43CB-8C50-F9D284AD2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3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B746-2565-492E-BF50-C24BB3D3B0AB}" type="datetimeFigureOut">
              <a:rPr lang="en-US" smtClean="0"/>
              <a:t>29-Jul-25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24AA-878D-43CB-8C50-F9D284AD2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5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B746-2565-492E-BF50-C24BB3D3B0AB}" type="datetimeFigureOut">
              <a:rPr lang="en-US" smtClean="0"/>
              <a:t>29-Jul-25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24AA-878D-43CB-8C50-F9D284AD2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2B746-2565-492E-BF50-C24BB3D3B0AB}" type="datetimeFigureOut">
              <a:rPr lang="en-US" smtClean="0"/>
              <a:t>29-Jul-25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024AA-878D-43CB-8C50-F9D284AD2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6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851379"/>
            <a:ext cx="10424160" cy="3385341"/>
          </a:xfrm>
          <a:prstGeom prst="roundRect">
            <a:avLst/>
          </a:prstGeom>
          <a:solidFill>
            <a:sysClr val="window" lastClr="FFFFFF"/>
          </a:solidFill>
          <a:ln w="1270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374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Chemical Bonding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75176" y="5953416"/>
            <a:ext cx="2517136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40" b="1" dirty="0">
                <a:latin typeface="Arial Rounded MT Bold" panose="020F0704030504030204" pitchFamily="34" charset="0"/>
              </a:rPr>
              <a:t>Dr. </a:t>
            </a:r>
            <a:r>
              <a:rPr lang="en-US" sz="2040" b="1" dirty="0" err="1">
                <a:latin typeface="Arial Rounded MT Bold" panose="020F0704030504030204" pitchFamily="34" charset="0"/>
              </a:rPr>
              <a:t>Thamina</a:t>
            </a:r>
            <a:r>
              <a:rPr lang="en-US" sz="2040" b="1" dirty="0">
                <a:latin typeface="Arial Rounded MT Bold" panose="020F0704030504030204" pitchFamily="34" charset="0"/>
              </a:rPr>
              <a:t> </a:t>
            </a:r>
            <a:r>
              <a:rPr lang="en-US" sz="2040" b="1" dirty="0" err="1">
                <a:latin typeface="Arial Rounded MT Bold" panose="020F0704030504030204" pitchFamily="34" charset="0"/>
              </a:rPr>
              <a:t>Acter</a:t>
            </a:r>
            <a:r>
              <a:rPr lang="en-US" sz="2040" b="1" dirty="0">
                <a:latin typeface="Arial Rounded MT Bold" panose="020F07040305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6548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5301" y="2073866"/>
            <a:ext cx="2967159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7965" indent="-215900" algn="just">
              <a:lnSpc>
                <a:spcPts val="1415"/>
              </a:lnSpc>
              <a:spcBef>
                <a:spcPts val="5"/>
              </a:spcBef>
              <a:buFont typeface="Times New Roman"/>
              <a:buAutoNum type="arabicParenBoth" startAt="3"/>
              <a:tabLst>
                <a:tab pos="228600" algn="l"/>
              </a:tabLst>
            </a:pPr>
            <a:r>
              <a:rPr lang="en-US" sz="2800" spc="-5" dirty="0">
                <a:latin typeface="Times New Roman"/>
                <a:cs typeface="Times New Roman"/>
              </a:rPr>
              <a:t>Hard </a:t>
            </a:r>
            <a:r>
              <a:rPr lang="en-US" sz="2800" dirty="0">
                <a:latin typeface="Times New Roman"/>
                <a:cs typeface="Times New Roman"/>
              </a:rPr>
              <a:t>and</a:t>
            </a:r>
            <a:r>
              <a:rPr lang="en-US" sz="2800" spc="-5" dirty="0">
                <a:latin typeface="Times New Roman"/>
                <a:cs typeface="Times New Roman"/>
              </a:rPr>
              <a:t> brittle.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5440680" y="687837"/>
            <a:ext cx="5638800" cy="154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4983480" y="2384977"/>
            <a:ext cx="6096000" cy="11559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7320" marR="139700" algn="ctr">
              <a:lnSpc>
                <a:spcPct val="95800"/>
              </a:lnSpc>
              <a:spcBef>
                <a:spcPts val="160"/>
              </a:spcBef>
            </a:pPr>
            <a:r>
              <a:rPr lang="en-US" dirty="0">
                <a:latin typeface="Times New Roman"/>
                <a:cs typeface="Times New Roman"/>
              </a:rPr>
              <a:t>Fig. </a:t>
            </a:r>
            <a:r>
              <a:rPr lang="en-US" dirty="0">
                <a:solidFill>
                  <a:srgbClr val="171412"/>
                </a:solidFill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rgbClr val="171412"/>
                </a:solidFill>
                <a:latin typeface="Times New Roman"/>
                <a:cs typeface="Times New Roman"/>
              </a:rPr>
              <a:t>a</a:t>
            </a:r>
            <a:r>
              <a:rPr lang="en-US" dirty="0">
                <a:solidFill>
                  <a:srgbClr val="171412"/>
                </a:solidFill>
                <a:latin typeface="Times New Roman"/>
                <a:cs typeface="Times New Roman"/>
              </a:rPr>
              <a:t>) Two </a:t>
            </a:r>
            <a:r>
              <a:rPr lang="en-US" spc="-5" dirty="0">
                <a:solidFill>
                  <a:srgbClr val="171412"/>
                </a:solidFill>
                <a:latin typeface="Times New Roman"/>
                <a:cs typeface="Times New Roman"/>
              </a:rPr>
              <a:t>layers </a:t>
            </a:r>
            <a:r>
              <a:rPr lang="en-US" dirty="0">
                <a:solidFill>
                  <a:srgbClr val="171412"/>
                </a:solidFill>
                <a:latin typeface="Times New Roman"/>
                <a:cs typeface="Times New Roman"/>
              </a:rPr>
              <a:t>of (+) </a:t>
            </a:r>
            <a:r>
              <a:rPr lang="en-US" spc="-5" dirty="0">
                <a:solidFill>
                  <a:srgbClr val="171412"/>
                </a:solidFill>
                <a:latin typeface="Times New Roman"/>
                <a:cs typeface="Times New Roman"/>
              </a:rPr>
              <a:t>and </a:t>
            </a:r>
            <a:r>
              <a:rPr lang="en-US" dirty="0">
                <a:solidFill>
                  <a:srgbClr val="171412"/>
                </a:solidFill>
                <a:latin typeface="Times New Roman"/>
                <a:cs typeface="Times New Roman"/>
              </a:rPr>
              <a:t>(–) ions in a </a:t>
            </a:r>
            <a:r>
              <a:rPr lang="en-US" spc="-5" dirty="0">
                <a:solidFill>
                  <a:srgbClr val="171412"/>
                </a:solidFill>
                <a:latin typeface="Times New Roman"/>
                <a:cs typeface="Times New Roman"/>
              </a:rPr>
              <a:t>crystal. (</a:t>
            </a:r>
            <a:r>
              <a:rPr lang="en-US" i="1" spc="-5" dirty="0">
                <a:solidFill>
                  <a:srgbClr val="171412"/>
                </a:solidFill>
                <a:latin typeface="Times New Roman"/>
                <a:cs typeface="Times New Roman"/>
              </a:rPr>
              <a:t>b</a:t>
            </a:r>
            <a:r>
              <a:rPr lang="en-US" spc="-5" dirty="0">
                <a:solidFill>
                  <a:srgbClr val="171412"/>
                </a:solidFill>
                <a:latin typeface="Times New Roman"/>
                <a:cs typeface="Times New Roman"/>
              </a:rPr>
              <a:t>) When force </a:t>
            </a:r>
            <a:r>
              <a:rPr lang="en-US" dirty="0">
                <a:solidFill>
                  <a:srgbClr val="171412"/>
                </a:solidFill>
                <a:latin typeface="Times New Roman"/>
                <a:cs typeface="Times New Roman"/>
              </a:rPr>
              <a:t>is </a:t>
            </a:r>
            <a:r>
              <a:rPr lang="en-US" spc="-5" dirty="0">
                <a:solidFill>
                  <a:srgbClr val="171412"/>
                </a:solidFill>
                <a:latin typeface="Times New Roman"/>
                <a:cs typeface="Times New Roman"/>
              </a:rPr>
              <a:t>applied </a:t>
            </a:r>
            <a:r>
              <a:rPr lang="en-US" dirty="0">
                <a:solidFill>
                  <a:srgbClr val="171412"/>
                </a:solidFill>
                <a:latin typeface="Times New Roman"/>
                <a:cs typeface="Times New Roman"/>
              </a:rPr>
              <a:t>to one </a:t>
            </a:r>
            <a:r>
              <a:rPr lang="en-US" spc="-5" dirty="0">
                <a:solidFill>
                  <a:srgbClr val="171412"/>
                </a:solidFill>
                <a:latin typeface="Times New Roman"/>
                <a:cs typeface="Times New Roman"/>
              </a:rPr>
              <a:t>layer </a:t>
            </a:r>
            <a:r>
              <a:rPr lang="en-US" dirty="0">
                <a:solidFill>
                  <a:srgbClr val="171412"/>
                </a:solidFill>
                <a:latin typeface="Times New Roman"/>
                <a:cs typeface="Times New Roman"/>
              </a:rPr>
              <a:t>it slips  </a:t>
            </a:r>
            <a:r>
              <a:rPr lang="en-US" spc="-5" dirty="0">
                <a:solidFill>
                  <a:srgbClr val="171412"/>
                </a:solidFill>
                <a:latin typeface="Times New Roman"/>
                <a:cs typeface="Times New Roman"/>
              </a:rPr>
              <a:t>over </a:t>
            </a:r>
            <a:r>
              <a:rPr lang="en-US" dirty="0">
                <a:solidFill>
                  <a:srgbClr val="171412"/>
                </a:solidFill>
                <a:latin typeface="Times New Roman"/>
                <a:cs typeface="Times New Roman"/>
              </a:rPr>
              <a:t>the </a:t>
            </a:r>
            <a:r>
              <a:rPr lang="en-US" spc="-5" dirty="0">
                <a:solidFill>
                  <a:srgbClr val="171412"/>
                </a:solidFill>
                <a:latin typeface="Times New Roman"/>
                <a:cs typeface="Times New Roman"/>
              </a:rPr>
              <a:t>other </a:t>
            </a:r>
            <a:r>
              <a:rPr lang="en-US" dirty="0">
                <a:solidFill>
                  <a:srgbClr val="171412"/>
                </a:solidFill>
                <a:latin typeface="Times New Roman"/>
                <a:cs typeface="Times New Roman"/>
              </a:rPr>
              <a:t>so </a:t>
            </a:r>
            <a:r>
              <a:rPr lang="en-US" spc="-5" dirty="0">
                <a:solidFill>
                  <a:srgbClr val="171412"/>
                </a:solidFill>
                <a:latin typeface="Times New Roman"/>
                <a:cs typeface="Times New Roman"/>
              </a:rPr>
              <a:t>that similar </a:t>
            </a:r>
            <a:r>
              <a:rPr lang="en-US" dirty="0">
                <a:solidFill>
                  <a:srgbClr val="171412"/>
                </a:solidFill>
                <a:latin typeface="Times New Roman"/>
                <a:cs typeface="Times New Roman"/>
              </a:rPr>
              <a:t>ions </a:t>
            </a:r>
            <a:r>
              <a:rPr lang="en-US" spc="-5" dirty="0">
                <a:solidFill>
                  <a:srgbClr val="171412"/>
                </a:solidFill>
                <a:latin typeface="Times New Roman"/>
                <a:cs typeface="Times New Roman"/>
              </a:rPr>
              <a:t>come above </a:t>
            </a:r>
            <a:r>
              <a:rPr lang="en-US" dirty="0">
                <a:solidFill>
                  <a:srgbClr val="171412"/>
                </a:solidFill>
                <a:latin typeface="Times New Roman"/>
                <a:cs typeface="Times New Roman"/>
              </a:rPr>
              <a:t>one </a:t>
            </a:r>
            <a:r>
              <a:rPr lang="en-US" spc="-5" dirty="0">
                <a:solidFill>
                  <a:srgbClr val="171412"/>
                </a:solidFill>
                <a:latin typeface="Times New Roman"/>
                <a:cs typeface="Times New Roman"/>
              </a:rPr>
              <a:t>another and electrical repulsions between them  cause cleavage </a:t>
            </a:r>
            <a:r>
              <a:rPr lang="en-US" dirty="0">
                <a:solidFill>
                  <a:srgbClr val="171412"/>
                </a:solidFill>
                <a:latin typeface="Times New Roman"/>
                <a:cs typeface="Times New Roman"/>
              </a:rPr>
              <a:t>of the</a:t>
            </a:r>
            <a:r>
              <a:rPr lang="en-US" spc="-10" dirty="0">
                <a:solidFill>
                  <a:srgbClr val="171412"/>
                </a:solidFill>
                <a:latin typeface="Times New Roman"/>
                <a:cs typeface="Times New Roman"/>
              </a:rPr>
              <a:t> </a:t>
            </a:r>
            <a:r>
              <a:rPr lang="en-US" spc="-5" dirty="0">
                <a:solidFill>
                  <a:srgbClr val="171412"/>
                </a:solidFill>
                <a:latin typeface="Times New Roman"/>
                <a:cs typeface="Times New Roman"/>
              </a:rPr>
              <a:t>crystal.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5208" y="5121866"/>
            <a:ext cx="3157659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0800" algn="just">
              <a:lnSpc>
                <a:spcPts val="1405"/>
              </a:lnSpc>
            </a:pPr>
            <a:r>
              <a:rPr lang="en-US" sz="2800" dirty="0">
                <a:latin typeface="Times New Roman"/>
                <a:cs typeface="Times New Roman"/>
              </a:rPr>
              <a:t>(4) </a:t>
            </a:r>
            <a:r>
              <a:rPr lang="en-US" sz="2800" spc="-5" dirty="0">
                <a:latin typeface="Times New Roman"/>
                <a:cs typeface="Times New Roman"/>
              </a:rPr>
              <a:t>Soluble </a:t>
            </a:r>
            <a:r>
              <a:rPr lang="en-US" sz="2800" dirty="0">
                <a:latin typeface="Times New Roman"/>
                <a:cs typeface="Times New Roman"/>
              </a:rPr>
              <a:t>in</a:t>
            </a:r>
            <a:r>
              <a:rPr lang="en-US" sz="2800" spc="-5" dirty="0">
                <a:latin typeface="Times New Roman"/>
                <a:cs typeface="Times New Roman"/>
              </a:rPr>
              <a:t> water.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BCB99128-D3EA-48FC-97CE-F9AF018ADDBC}"/>
              </a:ext>
            </a:extLst>
          </p:cNvPr>
          <p:cNvSpPr/>
          <p:nvPr/>
        </p:nvSpPr>
        <p:spPr>
          <a:xfrm>
            <a:off x="5196840" y="3813416"/>
            <a:ext cx="5669280" cy="2007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983480" y="5964692"/>
            <a:ext cx="6096000" cy="6283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Times New Roman"/>
                <a:cs typeface="Times New Roman"/>
              </a:rPr>
              <a:t>Fig. </a:t>
            </a:r>
            <a:r>
              <a:rPr lang="en-US" spc="-5" dirty="0">
                <a:latin typeface="Times New Roman"/>
                <a:cs typeface="Times New Roman"/>
              </a:rPr>
              <a:t>Solvation </a:t>
            </a:r>
            <a:r>
              <a:rPr lang="en-US" dirty="0">
                <a:latin typeface="Times New Roman"/>
                <a:cs typeface="Times New Roman"/>
              </a:rPr>
              <a:t>of </a:t>
            </a:r>
            <a:r>
              <a:rPr lang="en-US" spc="-5" dirty="0" err="1">
                <a:latin typeface="Times New Roman"/>
                <a:cs typeface="Times New Roman"/>
              </a:rPr>
              <a:t>NaCl</a:t>
            </a:r>
            <a:r>
              <a:rPr lang="en-US" spc="-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in </a:t>
            </a:r>
            <a:r>
              <a:rPr lang="en-US" spc="-5" dirty="0">
                <a:latin typeface="Times New Roman"/>
                <a:cs typeface="Times New Roman"/>
              </a:rPr>
              <a:t>water</a:t>
            </a: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en-US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419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4846" y="1281386"/>
            <a:ext cx="4231030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7965" indent="-215900" algn="just">
              <a:lnSpc>
                <a:spcPts val="1405"/>
              </a:lnSpc>
              <a:buFont typeface="Times New Roman"/>
              <a:buAutoNum type="arabicParenBoth" startAt="5"/>
              <a:tabLst>
                <a:tab pos="228600" algn="l"/>
              </a:tabLst>
            </a:pPr>
            <a:r>
              <a:rPr lang="en-US" sz="2800" spc="-5" dirty="0">
                <a:latin typeface="Times New Roman"/>
                <a:cs typeface="Times New Roman"/>
              </a:rPr>
              <a:t>Conductors </a:t>
            </a:r>
            <a:r>
              <a:rPr lang="en-US" sz="2800" dirty="0">
                <a:latin typeface="Times New Roman"/>
                <a:cs typeface="Times New Roman"/>
              </a:rPr>
              <a:t>of</a:t>
            </a:r>
            <a:r>
              <a:rPr lang="en-US" sz="2800" spc="-5" dirty="0">
                <a:latin typeface="Times New Roman"/>
                <a:cs typeface="Times New Roman"/>
              </a:rPr>
              <a:t> electricity.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65DA02-9F4D-4AE2-A7E5-E3084CEE9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431335"/>
            <a:ext cx="4616628" cy="22557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3176" y="4070306"/>
            <a:ext cx="4350871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7965" indent="-215900" algn="just">
              <a:lnSpc>
                <a:spcPts val="1405"/>
              </a:lnSpc>
              <a:buFont typeface="Times New Roman"/>
              <a:buAutoNum type="arabicParenBoth" startAt="6"/>
              <a:tabLst>
                <a:tab pos="228600" algn="l"/>
              </a:tabLst>
            </a:pPr>
            <a:r>
              <a:rPr lang="en-US" sz="2800" dirty="0">
                <a:latin typeface="Times New Roman"/>
                <a:cs typeface="Times New Roman"/>
              </a:rPr>
              <a:t>Do not </a:t>
            </a:r>
            <a:r>
              <a:rPr lang="en-US" sz="2800" spc="-5" dirty="0">
                <a:latin typeface="Times New Roman"/>
                <a:cs typeface="Times New Roman"/>
              </a:rPr>
              <a:t>exhibit</a:t>
            </a:r>
            <a:r>
              <a:rPr lang="en-US" sz="2800" spc="-1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isomerism.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2855" y="5091386"/>
            <a:ext cx="3953326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7965" indent="-215900" algn="just">
              <a:lnSpc>
                <a:spcPts val="1405"/>
              </a:lnSpc>
              <a:buFont typeface="Times New Roman"/>
              <a:buAutoNum type="arabicParenBoth" startAt="7"/>
              <a:tabLst>
                <a:tab pos="228600" algn="l"/>
              </a:tabLst>
            </a:pPr>
            <a:r>
              <a:rPr lang="en-US" sz="2800" dirty="0">
                <a:latin typeface="Times New Roman"/>
                <a:cs typeface="Times New Roman"/>
              </a:rPr>
              <a:t>Ionic </a:t>
            </a:r>
            <a:r>
              <a:rPr lang="en-US" sz="2800" spc="-5" dirty="0">
                <a:latin typeface="Times New Roman"/>
                <a:cs typeface="Times New Roman"/>
              </a:rPr>
              <a:t>reactions are </a:t>
            </a:r>
            <a:r>
              <a:rPr lang="en-US" sz="2800" dirty="0">
                <a:latin typeface="Times New Roman"/>
                <a:cs typeface="Times New Roman"/>
              </a:rPr>
              <a:t>fast.</a:t>
            </a:r>
          </a:p>
        </p:txBody>
      </p:sp>
    </p:spTree>
    <p:extLst>
      <p:ext uri="{BB962C8B-B14F-4D97-AF65-F5344CB8AC3E}">
        <p14:creationId xmlns:p14="http://schemas.microsoft.com/office/powerpoint/2010/main" val="63774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5383" y="866894"/>
            <a:ext cx="38625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lang="en-US" sz="4000" b="1" u="sng" spc="-5" dirty="0">
                <a:latin typeface="Times New Roman"/>
                <a:cs typeface="Times New Roman"/>
              </a:rPr>
              <a:t>2.Covalent</a:t>
            </a:r>
            <a:r>
              <a:rPr lang="en-US" sz="4000" b="1" u="sng" dirty="0">
                <a:latin typeface="Times New Roman"/>
                <a:cs typeface="Times New Roman"/>
              </a:rPr>
              <a:t> </a:t>
            </a:r>
            <a:r>
              <a:rPr lang="en-US" sz="4000" b="1" u="sng" spc="-5" dirty="0">
                <a:latin typeface="Times New Roman"/>
                <a:cs typeface="Times New Roman"/>
              </a:rPr>
              <a:t>Bond</a:t>
            </a:r>
            <a:endParaRPr lang="en-US" sz="4000" u="sng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81960" y="2463446"/>
            <a:ext cx="7446004" cy="1681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798320" y="4759449"/>
            <a:ext cx="8869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marR="196215">
              <a:spcBef>
                <a:spcPts val="200"/>
              </a:spcBef>
            </a:pPr>
            <a:r>
              <a:rPr lang="en-US" sz="2800" dirty="0">
                <a:latin typeface="Times New Roman"/>
                <a:cs typeface="Times New Roman"/>
              </a:rPr>
              <a:t>The </a:t>
            </a:r>
            <a:r>
              <a:rPr lang="en-US" sz="2800" spc="-5" dirty="0">
                <a:latin typeface="Times New Roman"/>
                <a:cs typeface="Times New Roman"/>
              </a:rPr>
              <a:t>shared pair </a:t>
            </a:r>
            <a:r>
              <a:rPr lang="en-US" sz="2800" dirty="0">
                <a:latin typeface="Times New Roman"/>
                <a:cs typeface="Times New Roman"/>
              </a:rPr>
              <a:t>is </a:t>
            </a:r>
            <a:r>
              <a:rPr lang="en-US" sz="2800" spc="-5" dirty="0">
                <a:latin typeface="Times New Roman"/>
                <a:cs typeface="Times New Roman"/>
              </a:rPr>
              <a:t>indicated </a:t>
            </a:r>
            <a:r>
              <a:rPr lang="en-US" sz="2800" dirty="0">
                <a:latin typeface="Times New Roman"/>
                <a:cs typeface="Times New Roman"/>
              </a:rPr>
              <a:t>by a </a:t>
            </a:r>
            <a:r>
              <a:rPr lang="en-US" sz="2800" spc="-5" dirty="0">
                <a:latin typeface="Times New Roman"/>
                <a:cs typeface="Times New Roman"/>
              </a:rPr>
              <a:t>dash </a:t>
            </a:r>
            <a:r>
              <a:rPr lang="en-US" sz="2800" dirty="0">
                <a:latin typeface="Times New Roman"/>
                <a:cs typeface="Times New Roman"/>
              </a:rPr>
              <a:t>(-) </a:t>
            </a:r>
            <a:r>
              <a:rPr lang="en-US" sz="2800" spc="-5" dirty="0">
                <a:latin typeface="Times New Roman"/>
                <a:cs typeface="Times New Roman"/>
              </a:rPr>
              <a:t>between </a:t>
            </a:r>
            <a:r>
              <a:rPr lang="en-US" sz="2800" dirty="0">
                <a:latin typeface="Times New Roman"/>
                <a:cs typeface="Times New Roman"/>
              </a:rPr>
              <a:t>the two </a:t>
            </a:r>
            <a:r>
              <a:rPr lang="en-US" sz="2800" spc="-5" dirty="0">
                <a:latin typeface="Times New Roman"/>
                <a:cs typeface="Times New Roman"/>
              </a:rPr>
              <a:t>bonded atoms. </a:t>
            </a:r>
            <a:r>
              <a:rPr lang="en-US" sz="2800" dirty="0">
                <a:latin typeface="Times New Roman"/>
                <a:cs typeface="Times New Roman"/>
              </a:rPr>
              <a:t>A </a:t>
            </a:r>
            <a:r>
              <a:rPr lang="en-US" sz="2800" spc="-5" dirty="0">
                <a:latin typeface="Times New Roman"/>
                <a:cs typeface="Times New Roman"/>
              </a:rPr>
              <a:t>shared pair </a:t>
            </a:r>
            <a:r>
              <a:rPr lang="en-US" sz="2800" dirty="0">
                <a:latin typeface="Times New Roman"/>
                <a:cs typeface="Times New Roman"/>
              </a:rPr>
              <a:t>of </a:t>
            </a:r>
            <a:r>
              <a:rPr lang="en-US" sz="2800" spc="-5" dirty="0">
                <a:latin typeface="Times New Roman"/>
                <a:cs typeface="Times New Roman"/>
              </a:rPr>
              <a:t>electrons  constitutes </a:t>
            </a:r>
            <a:r>
              <a:rPr lang="en-US" sz="2800" dirty="0">
                <a:latin typeface="Times New Roman"/>
                <a:cs typeface="Times New Roman"/>
              </a:rPr>
              <a:t>a </a:t>
            </a:r>
            <a:r>
              <a:rPr lang="en-US" sz="2800" b="1" spc="-5" dirty="0">
                <a:latin typeface="Times New Roman"/>
                <a:cs typeface="Times New Roman"/>
              </a:rPr>
              <a:t>Covalent </a:t>
            </a:r>
            <a:r>
              <a:rPr lang="en-US" sz="2800" b="1" dirty="0">
                <a:latin typeface="Times New Roman"/>
                <a:cs typeface="Times New Roman"/>
              </a:rPr>
              <a:t>bond </a:t>
            </a:r>
            <a:r>
              <a:rPr lang="en-US" sz="2800" dirty="0">
                <a:latin typeface="Times New Roman"/>
                <a:cs typeface="Times New Roman"/>
              </a:rPr>
              <a:t>or </a:t>
            </a:r>
            <a:r>
              <a:rPr lang="en-US" sz="2800" b="1" spc="-5" dirty="0">
                <a:latin typeface="Times New Roman"/>
                <a:cs typeface="Times New Roman"/>
              </a:rPr>
              <a:t>Electron-pair</a:t>
            </a:r>
            <a:r>
              <a:rPr lang="en-US" sz="2800" b="1" spc="5" dirty="0"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bond.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2135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alent Bond: Definition, Types, and Examples">
            <a:extLst>
              <a:ext uri="{FF2B5EF4-FFF2-40B4-BE49-F238E27FC236}">
                <a16:creationId xmlns:a16="http://schemas.microsoft.com/office/drawing/2014/main" id="{6A97AA3A-E360-4F0D-B2C4-09F6EACA2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2876" r="500" b="4390"/>
          <a:stretch/>
        </p:blipFill>
        <p:spPr bwMode="auto">
          <a:xfrm>
            <a:off x="929638" y="1173930"/>
            <a:ext cx="5242561" cy="444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ovalent Bond GIFs - Get the best GIF on GIPHY">
            <a:extLst>
              <a:ext uri="{FF2B5EF4-FFF2-40B4-BE49-F238E27FC236}">
                <a16:creationId xmlns:a16="http://schemas.microsoft.com/office/drawing/2014/main" id="{29D01837-45D4-4624-86CE-3AA522648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988" y="1173929"/>
            <a:ext cx="5066971" cy="444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643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8360" y="1900387"/>
            <a:ext cx="81991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/>
                <a:cs typeface="Times New Roman"/>
              </a:rPr>
              <a:t>Types of Covalently bonded substances: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simple molecules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giant covalent structures</a:t>
            </a:r>
          </a:p>
        </p:txBody>
      </p:sp>
    </p:spTree>
    <p:extLst>
      <p:ext uri="{BB962C8B-B14F-4D97-AF65-F5344CB8AC3E}">
        <p14:creationId xmlns:p14="http://schemas.microsoft.com/office/powerpoint/2010/main" val="2921104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511" y="943094"/>
            <a:ext cx="100431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0" u="none" strike="noStrike" baseline="0" dirty="0">
                <a:latin typeface="TimesNewRomanPS-BoldMT"/>
              </a:rPr>
              <a:t>Some examples of Covalent compounds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4130820" y="1994654"/>
            <a:ext cx="2924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0800" algn="ctr">
              <a:lnSpc>
                <a:spcPct val="100000"/>
              </a:lnSpc>
              <a:spcBef>
                <a:spcPts val="5"/>
              </a:spcBef>
            </a:pPr>
            <a:r>
              <a:rPr lang="en-US" b="1" spc="-5" dirty="0">
                <a:latin typeface="Times New Roman"/>
                <a:cs typeface="Times New Roman"/>
              </a:rPr>
              <a:t> </a:t>
            </a:r>
            <a:r>
              <a:rPr lang="en-US" sz="2800" u="sng" spc="-5" dirty="0">
                <a:latin typeface="Times New Roman"/>
                <a:cs typeface="Times New Roman"/>
              </a:rPr>
              <a:t>Simple molecules</a:t>
            </a:r>
            <a:endParaRPr lang="en-US" sz="2800" u="sng" dirty="0"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26584" y="3338786"/>
            <a:ext cx="2576090" cy="311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0800" algn="just">
              <a:lnSpc>
                <a:spcPts val="1405"/>
              </a:lnSpc>
              <a:spcBef>
                <a:spcPts val="505"/>
              </a:spcBef>
            </a:pPr>
            <a:r>
              <a:rPr lang="en-US" sz="2800" dirty="0">
                <a:latin typeface="Times New Roman"/>
                <a:cs typeface="Times New Roman"/>
              </a:rPr>
              <a:t>1. </a:t>
            </a:r>
            <a:r>
              <a:rPr lang="en-US" sz="2800" spc="-5" dirty="0">
                <a:latin typeface="Times New Roman"/>
                <a:cs typeface="Times New Roman"/>
              </a:rPr>
              <a:t>Hydrogen,</a:t>
            </a:r>
            <a:r>
              <a:rPr lang="en-US" sz="2800" spc="-6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H</a:t>
            </a:r>
            <a:r>
              <a:rPr lang="en-US" sz="2800" spc="-7" baseline="-10416" dirty="0">
                <a:latin typeface="Times New Roman"/>
                <a:cs typeface="Times New Roman"/>
              </a:rPr>
              <a:t>2</a:t>
            </a:r>
            <a:endParaRPr lang="en-US" sz="2800" baseline="-10416" dirty="0"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0C85B0D-53BF-4420-B643-52A64A4733F0}"/>
              </a:ext>
            </a:extLst>
          </p:cNvPr>
          <p:cNvSpPr/>
          <p:nvPr/>
        </p:nvSpPr>
        <p:spPr>
          <a:xfrm>
            <a:off x="2606618" y="4205680"/>
            <a:ext cx="6598342" cy="1267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8658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1462" y="2180546"/>
            <a:ext cx="2547236" cy="311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>
              <a:lnSpc>
                <a:spcPts val="1405"/>
              </a:lnSpc>
              <a:spcBef>
                <a:spcPts val="100"/>
              </a:spcBef>
            </a:pPr>
            <a:r>
              <a:rPr lang="en-US" sz="2800" dirty="0">
                <a:latin typeface="Times New Roman"/>
                <a:cs typeface="Times New Roman"/>
              </a:rPr>
              <a:t>2. </a:t>
            </a:r>
            <a:r>
              <a:rPr lang="en-US" sz="2800" spc="-5" dirty="0">
                <a:latin typeface="Times New Roman"/>
                <a:cs typeface="Times New Roman"/>
              </a:rPr>
              <a:t>Chlorine, C1</a:t>
            </a:r>
            <a:r>
              <a:rPr lang="en-US" sz="2800" spc="-7" baseline="-10416" dirty="0">
                <a:latin typeface="Times New Roman"/>
                <a:cs typeface="Times New Roman"/>
              </a:rPr>
              <a:t>2</a:t>
            </a:r>
            <a:endParaRPr lang="en-US" sz="2800" baseline="-10416" dirty="0">
              <a:latin typeface="Times New Roman"/>
              <a:cs typeface="Times New Roman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EC45B89-C247-4070-8394-76CC508C9EE5}"/>
              </a:ext>
            </a:extLst>
          </p:cNvPr>
          <p:cNvSpPr/>
          <p:nvPr/>
        </p:nvSpPr>
        <p:spPr>
          <a:xfrm>
            <a:off x="5516880" y="697710"/>
            <a:ext cx="5928360" cy="2307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271462" y="4984706"/>
            <a:ext cx="2220673" cy="311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>
              <a:lnSpc>
                <a:spcPts val="1405"/>
              </a:lnSpc>
              <a:spcBef>
                <a:spcPts val="100"/>
              </a:spcBef>
            </a:pPr>
            <a:r>
              <a:rPr lang="en-US" sz="2800" dirty="0">
                <a:latin typeface="Times New Roman"/>
                <a:cs typeface="Times New Roman"/>
              </a:rPr>
              <a:t>3. </a:t>
            </a:r>
            <a:r>
              <a:rPr lang="en-US" sz="2800" spc="-5" dirty="0">
                <a:latin typeface="Times New Roman"/>
                <a:cs typeface="Times New Roman"/>
              </a:rPr>
              <a:t>Water, H</a:t>
            </a:r>
            <a:r>
              <a:rPr lang="en-US" sz="2800" spc="-7" baseline="-10416" dirty="0">
                <a:latin typeface="Times New Roman"/>
                <a:cs typeface="Times New Roman"/>
              </a:rPr>
              <a:t>2</a:t>
            </a:r>
            <a:r>
              <a:rPr lang="en-US" sz="2800" spc="-5" dirty="0">
                <a:latin typeface="Times New Roman"/>
                <a:cs typeface="Times New Roman"/>
              </a:rPr>
              <a:t>O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040" y="3461643"/>
            <a:ext cx="5928360" cy="304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76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68067" y="1616666"/>
            <a:ext cx="2916311" cy="311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>
              <a:lnSpc>
                <a:spcPts val="1405"/>
              </a:lnSpc>
              <a:spcBef>
                <a:spcPts val="100"/>
              </a:spcBef>
            </a:pPr>
            <a:r>
              <a:rPr lang="en-US" sz="2800" dirty="0">
                <a:latin typeface="Times New Roman"/>
                <a:cs typeface="Times New Roman"/>
              </a:rPr>
              <a:t>4. Ammonia,</a:t>
            </a:r>
            <a:r>
              <a:rPr lang="en-US" sz="2800" spc="-5" dirty="0">
                <a:latin typeface="Times New Roman"/>
                <a:cs typeface="Times New Roman"/>
              </a:rPr>
              <a:t> NH</a:t>
            </a:r>
            <a:r>
              <a:rPr lang="en-US" sz="2800" spc="-7" baseline="-10416" dirty="0">
                <a:latin typeface="Times New Roman"/>
                <a:cs typeface="Times New Roman"/>
              </a:rPr>
              <a:t>3</a:t>
            </a:r>
            <a:endParaRPr lang="en-US" sz="2800" baseline="-10416" dirty="0">
              <a:latin typeface="Times New Roman"/>
              <a:cs typeface="Times New Roman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556" y="1112456"/>
            <a:ext cx="6813443" cy="224034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68067" y="4695146"/>
            <a:ext cx="2639249" cy="311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0800" algn="just">
              <a:lnSpc>
                <a:spcPts val="1415"/>
              </a:lnSpc>
              <a:spcBef>
                <a:spcPts val="100"/>
              </a:spcBef>
            </a:pPr>
            <a:r>
              <a:rPr lang="en-US" sz="2800" dirty="0">
                <a:latin typeface="Times New Roman"/>
                <a:cs typeface="Times New Roman"/>
              </a:rPr>
              <a:t>5. </a:t>
            </a:r>
            <a:r>
              <a:rPr lang="en-US" sz="2800" spc="-5" dirty="0">
                <a:latin typeface="Times New Roman"/>
                <a:cs typeface="Times New Roman"/>
              </a:rPr>
              <a:t>Methane, CH</a:t>
            </a:r>
            <a:r>
              <a:rPr lang="en-US" sz="2800" spc="-7" baseline="-10416" dirty="0">
                <a:latin typeface="Times New Roman"/>
                <a:cs typeface="Times New Roman"/>
              </a:rPr>
              <a:t>4</a:t>
            </a:r>
            <a:endParaRPr lang="en-US" sz="2800" baseline="-10416" dirty="0">
              <a:latin typeface="Times New Roman"/>
              <a:cs typeface="Times New Roman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280" y="3646501"/>
            <a:ext cx="5837143" cy="271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94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0763" y="839462"/>
            <a:ext cx="94025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-5" dirty="0">
                <a:latin typeface="Times New Roman"/>
                <a:cs typeface="Times New Roman"/>
              </a:rPr>
              <a:t>Examples of multiple covalent</a:t>
            </a:r>
            <a:r>
              <a:rPr lang="en-US" sz="4000" b="1" spc="20" dirty="0">
                <a:latin typeface="Times New Roman"/>
                <a:cs typeface="Times New Roman"/>
              </a:rPr>
              <a:t> </a:t>
            </a:r>
            <a:r>
              <a:rPr lang="en-US" sz="4000" b="1" spc="-5" dirty="0">
                <a:latin typeface="Times New Roman"/>
                <a:cs typeface="Times New Roman"/>
              </a:rPr>
              <a:t>compounds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717053" y="2552402"/>
            <a:ext cx="3683765" cy="311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0800">
              <a:lnSpc>
                <a:spcPts val="1415"/>
              </a:lnSpc>
              <a:spcBef>
                <a:spcPts val="869"/>
              </a:spcBef>
            </a:pPr>
            <a:r>
              <a:rPr lang="en-US" sz="2800" dirty="0">
                <a:latin typeface="Times New Roman"/>
                <a:cs typeface="Times New Roman"/>
              </a:rPr>
              <a:t>1. </a:t>
            </a:r>
            <a:r>
              <a:rPr lang="en-US" sz="2800" spc="-5" dirty="0">
                <a:latin typeface="Times New Roman"/>
                <a:cs typeface="Times New Roman"/>
              </a:rPr>
              <a:t>Carbon Dioxide,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CO</a:t>
            </a:r>
            <a:r>
              <a:rPr lang="en-US" sz="2800" spc="-7" baseline="-10416" dirty="0">
                <a:latin typeface="Times New Roman"/>
                <a:cs typeface="Times New Roman"/>
              </a:rPr>
              <a:t>2</a:t>
            </a:r>
            <a:endParaRPr lang="en-US" sz="2800" baseline="-10416" dirty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480" y="1977572"/>
            <a:ext cx="5622783" cy="17718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7053" y="5204162"/>
            <a:ext cx="2410019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>
              <a:lnSpc>
                <a:spcPts val="1405"/>
              </a:lnSpc>
              <a:spcBef>
                <a:spcPts val="100"/>
              </a:spcBef>
            </a:pPr>
            <a:r>
              <a:rPr lang="en-US" sz="2800" dirty="0">
                <a:latin typeface="Times New Roman"/>
                <a:cs typeface="Times New Roman"/>
              </a:rPr>
              <a:t>2. </a:t>
            </a:r>
            <a:r>
              <a:rPr lang="en-US" sz="2800" spc="-5" dirty="0">
                <a:latin typeface="Times New Roman"/>
                <a:cs typeface="Times New Roman"/>
              </a:rPr>
              <a:t>Nitrogen, N</a:t>
            </a:r>
            <a:r>
              <a:rPr lang="en-US" sz="2800" spc="-7" baseline="-10416" dirty="0">
                <a:latin typeface="Times New Roman"/>
                <a:cs typeface="Times New Roman"/>
              </a:rPr>
              <a:t>2</a:t>
            </a:r>
            <a:endParaRPr lang="en-US" sz="2800" baseline="-10416" dirty="0"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953" y="4525156"/>
            <a:ext cx="5265310" cy="1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25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9247" y="1189946"/>
            <a:ext cx="2343975" cy="311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0800">
              <a:lnSpc>
                <a:spcPts val="1415"/>
              </a:lnSpc>
              <a:spcBef>
                <a:spcPts val="100"/>
              </a:spcBef>
            </a:pPr>
            <a:r>
              <a:rPr lang="en-US" sz="2800" dirty="0">
                <a:latin typeface="Times New Roman"/>
                <a:cs typeface="Times New Roman"/>
              </a:rPr>
              <a:t>3. </a:t>
            </a:r>
            <a:r>
              <a:rPr lang="en-US" sz="2800" spc="-5" dirty="0">
                <a:latin typeface="Times New Roman"/>
                <a:cs typeface="Times New Roman"/>
              </a:rPr>
              <a:t>Oxygen, O</a:t>
            </a:r>
            <a:r>
              <a:rPr lang="en-US" sz="2800" spc="-7" baseline="-10416" dirty="0">
                <a:latin typeface="Times New Roman"/>
                <a:cs typeface="Times New Roman"/>
              </a:rPr>
              <a:t>2</a:t>
            </a:r>
            <a:endParaRPr lang="en-US" sz="2800" baseline="-10416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128" y="1968269"/>
            <a:ext cx="7223760" cy="393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3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1920" y="822960"/>
            <a:ext cx="409956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b="1" u="sng" spc="-5" dirty="0">
                <a:latin typeface="Times New Roman"/>
                <a:cs typeface="Times New Roman"/>
              </a:rPr>
              <a:t>Chemical</a:t>
            </a:r>
            <a:r>
              <a:rPr sz="4000" b="1" u="sng" spc="-65" dirty="0">
                <a:latin typeface="Times New Roman"/>
                <a:cs typeface="Times New Roman"/>
              </a:rPr>
              <a:t> </a:t>
            </a:r>
            <a:r>
              <a:rPr sz="4000" b="1" u="sng" dirty="0">
                <a:latin typeface="Times New Roman"/>
                <a:cs typeface="Times New Roman"/>
              </a:rPr>
              <a:t>Bond</a:t>
            </a:r>
            <a:endParaRPr sz="4000" u="sng" dirty="0"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 rot="10800000" flipV="1">
            <a:off x="1112520" y="1772672"/>
            <a:ext cx="10561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8890">
              <a:spcBef>
                <a:spcPts val="925"/>
              </a:spcBef>
            </a:pPr>
            <a:r>
              <a:rPr lang="en-US" sz="2800" dirty="0">
                <a:latin typeface="Times New Roman"/>
                <a:cs typeface="Times New Roman"/>
              </a:rPr>
              <a:t>“A </a:t>
            </a:r>
            <a:r>
              <a:rPr lang="en-US" sz="2800" spc="-5" dirty="0">
                <a:latin typeface="Times New Roman"/>
                <a:cs typeface="Times New Roman"/>
              </a:rPr>
              <a:t>chemical </a:t>
            </a:r>
            <a:r>
              <a:rPr lang="en-US" sz="2800" dirty="0">
                <a:latin typeface="Times New Roman"/>
                <a:cs typeface="Times New Roman"/>
              </a:rPr>
              <a:t>bond is </a:t>
            </a:r>
            <a:r>
              <a:rPr lang="en-US" sz="2800" spc="-5" dirty="0">
                <a:latin typeface="Times New Roman"/>
                <a:cs typeface="Times New Roman"/>
              </a:rPr>
              <a:t>defined as </a:t>
            </a:r>
            <a:r>
              <a:rPr lang="en-US" sz="2800" dirty="0">
                <a:latin typeface="Times New Roman"/>
                <a:cs typeface="Times New Roman"/>
              </a:rPr>
              <a:t>a </a:t>
            </a:r>
            <a:r>
              <a:rPr lang="en-US" sz="2800" spc="-5" dirty="0">
                <a:latin typeface="Times New Roman"/>
                <a:cs typeface="Times New Roman"/>
              </a:rPr>
              <a:t>force that acts between </a:t>
            </a:r>
            <a:r>
              <a:rPr lang="en-US" sz="2800" dirty="0">
                <a:latin typeface="Times New Roman"/>
                <a:cs typeface="Times New Roman"/>
              </a:rPr>
              <a:t>two or more </a:t>
            </a:r>
            <a:r>
              <a:rPr lang="en-US" sz="2800" spc="-5" dirty="0">
                <a:latin typeface="Times New Roman"/>
                <a:cs typeface="Times New Roman"/>
              </a:rPr>
              <a:t>atoms </a:t>
            </a:r>
            <a:r>
              <a:rPr lang="en-US" sz="2800" dirty="0">
                <a:latin typeface="Times New Roman"/>
                <a:cs typeface="Times New Roman"/>
              </a:rPr>
              <a:t>to </a:t>
            </a:r>
            <a:r>
              <a:rPr lang="en-US" sz="2800" spc="-5" dirty="0">
                <a:latin typeface="Times New Roman"/>
                <a:cs typeface="Times New Roman"/>
              </a:rPr>
              <a:t>hold them together as  </a:t>
            </a:r>
            <a:r>
              <a:rPr lang="en-US" sz="2800" dirty="0">
                <a:latin typeface="Times New Roman"/>
                <a:cs typeface="Times New Roman"/>
              </a:rPr>
              <a:t>a </a:t>
            </a:r>
            <a:r>
              <a:rPr lang="en-US" sz="2800" spc="-5" dirty="0">
                <a:latin typeface="Times New Roman"/>
                <a:cs typeface="Times New Roman"/>
              </a:rPr>
              <a:t>stable</a:t>
            </a:r>
            <a:r>
              <a:rPr lang="en-US" sz="2800" spc="-1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molecule”.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2520" y="3048114"/>
            <a:ext cx="8031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830"/>
              </a:spcBef>
            </a:pPr>
            <a:r>
              <a:rPr lang="en-US" sz="2800" u="sng" spc="-5" dirty="0">
                <a:latin typeface="Times New Roman"/>
                <a:cs typeface="Times New Roman"/>
              </a:rPr>
              <a:t>Types </a:t>
            </a:r>
            <a:r>
              <a:rPr lang="en-US" sz="2800" u="sng" dirty="0">
                <a:latin typeface="Times New Roman"/>
                <a:cs typeface="Times New Roman"/>
              </a:rPr>
              <a:t>of </a:t>
            </a:r>
            <a:r>
              <a:rPr lang="en-US" sz="2800" u="sng" spc="-5" dirty="0">
                <a:latin typeface="Times New Roman"/>
                <a:cs typeface="Times New Roman"/>
              </a:rPr>
              <a:t>chemical</a:t>
            </a:r>
            <a:r>
              <a:rPr lang="en-US" sz="2800" u="sng" dirty="0">
                <a:latin typeface="Times New Roman"/>
                <a:cs typeface="Times New Roman"/>
              </a:rPr>
              <a:t> bonds:</a:t>
            </a:r>
          </a:p>
          <a:p>
            <a:pPr marL="723265" indent="-254635">
              <a:buAutoNum type="arabicParenBoth"/>
              <a:tabLst>
                <a:tab pos="723900" algn="l"/>
              </a:tabLst>
            </a:pPr>
            <a:r>
              <a:rPr lang="en-US" sz="2800" spc="-5" dirty="0">
                <a:latin typeface="Times New Roman"/>
                <a:cs typeface="Times New Roman"/>
              </a:rPr>
              <a:t>Ionic </a:t>
            </a:r>
            <a:r>
              <a:rPr lang="en-US" sz="2800" dirty="0">
                <a:latin typeface="Times New Roman"/>
                <a:cs typeface="Times New Roman"/>
              </a:rPr>
              <a:t>or </a:t>
            </a:r>
            <a:r>
              <a:rPr lang="en-US" sz="2800" spc="-5" dirty="0">
                <a:latin typeface="Times New Roman"/>
                <a:cs typeface="Times New Roman"/>
              </a:rPr>
              <a:t>Electrovalent</a:t>
            </a:r>
            <a:r>
              <a:rPr lang="en-US" sz="2800" spc="-1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bond</a:t>
            </a:r>
          </a:p>
          <a:p>
            <a:pPr marL="723265" indent="-254635">
              <a:buAutoNum type="arabicParenBoth"/>
              <a:tabLst>
                <a:tab pos="723900" algn="l"/>
              </a:tabLst>
            </a:pPr>
            <a:r>
              <a:rPr lang="en-US" sz="2800" spc="-5" dirty="0">
                <a:latin typeface="Times New Roman"/>
                <a:cs typeface="Times New Roman"/>
              </a:rPr>
              <a:t>Covalent</a:t>
            </a:r>
            <a:r>
              <a:rPr lang="en-US" sz="2800" spc="-1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bond</a:t>
            </a:r>
          </a:p>
          <a:p>
            <a:pPr marL="723265" indent="-254635">
              <a:buAutoNum type="arabicParenBoth"/>
              <a:tabLst>
                <a:tab pos="723900" algn="l"/>
              </a:tabLst>
            </a:pPr>
            <a:r>
              <a:rPr lang="en-US" sz="2800" spc="-5" dirty="0">
                <a:latin typeface="Times New Roman"/>
                <a:cs typeface="Times New Roman"/>
              </a:rPr>
              <a:t>Coordinate covalent </a:t>
            </a:r>
            <a:r>
              <a:rPr lang="en-US" sz="2800" dirty="0">
                <a:latin typeface="Times New Roman"/>
                <a:cs typeface="Times New Roman"/>
              </a:rPr>
              <a:t>bond</a:t>
            </a:r>
          </a:p>
          <a:p>
            <a:pPr marL="723265" indent="-254635">
              <a:buAutoNum type="arabicParenBoth"/>
              <a:tabLst>
                <a:tab pos="723900" algn="l"/>
              </a:tabLst>
            </a:pPr>
            <a:r>
              <a:rPr lang="en-US" sz="2800" spc="-5" dirty="0">
                <a:latin typeface="Times New Roman"/>
                <a:cs typeface="Times New Roman"/>
              </a:rPr>
              <a:t>Hydrogen </a:t>
            </a:r>
            <a:r>
              <a:rPr lang="en-US" sz="2800" dirty="0">
                <a:latin typeface="Times New Roman"/>
                <a:cs typeface="Times New Roman"/>
              </a:rPr>
              <a:t>bond</a:t>
            </a:r>
          </a:p>
          <a:p>
            <a:pPr marL="723265" indent="-254635">
              <a:buAutoNum type="arabicParenBoth"/>
              <a:tabLst>
                <a:tab pos="723900" algn="l"/>
              </a:tabLst>
            </a:pPr>
            <a:r>
              <a:rPr lang="en-US" sz="2800" spc="-5" dirty="0">
                <a:latin typeface="Times New Roman"/>
                <a:cs typeface="Times New Roman"/>
              </a:rPr>
              <a:t>Metallic</a:t>
            </a:r>
            <a:r>
              <a:rPr lang="en-US" sz="2800" spc="-1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bond</a:t>
            </a:r>
          </a:p>
        </p:txBody>
      </p:sp>
    </p:spTree>
    <p:extLst>
      <p:ext uri="{BB962C8B-B14F-4D97-AF65-F5344CB8AC3E}">
        <p14:creationId xmlns:p14="http://schemas.microsoft.com/office/powerpoint/2010/main" val="870221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3979" y="54859"/>
            <a:ext cx="5340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Giant covalent structures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83A227-93DB-221D-19A7-7311DD51A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11" y="652244"/>
            <a:ext cx="3840480" cy="2907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D79259-7C08-91D6-11A0-EC73E4306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991" y="652244"/>
            <a:ext cx="3108960" cy="25978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4D5DE9-7138-82C4-2E13-9B78A77DF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88" y="3718246"/>
            <a:ext cx="6217920" cy="20035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80E81C9-A44B-EA20-5DE8-50258E70A185}"/>
              </a:ext>
            </a:extLst>
          </p:cNvPr>
          <p:cNvSpPr txBox="1"/>
          <p:nvPr/>
        </p:nvSpPr>
        <p:spPr>
          <a:xfrm>
            <a:off x="313899" y="5728314"/>
            <a:ext cx="118781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(a) The electronic configuration and (b) molecular orbital model of graphene, where the r bonds are formed with half-filled sp2 hybrid orbitals per carbon in the honeycomb structure, and each p bond is shared by the three nearest neighbor C-C pairs in both space and time. 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C5E914-91E4-5691-C347-61070FC69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014" y="3429000"/>
            <a:ext cx="380047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36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7174" y="885182"/>
            <a:ext cx="5494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en-US" sz="2800" b="1" u="sng" spc="-5" dirty="0">
                <a:latin typeface="Times New Roman"/>
                <a:cs typeface="Times New Roman"/>
              </a:rPr>
              <a:t>Characteristics of Covalent</a:t>
            </a:r>
            <a:r>
              <a:rPr lang="en-US" sz="2800" b="1" u="sng" spc="10" dirty="0">
                <a:latin typeface="Times New Roman"/>
                <a:cs typeface="Times New Roman"/>
              </a:rPr>
              <a:t> </a:t>
            </a:r>
            <a:r>
              <a:rPr lang="en-US" sz="2800" b="1" u="sng" spc="-5" dirty="0">
                <a:latin typeface="Times New Roman"/>
                <a:cs typeface="Times New Roman"/>
              </a:rPr>
              <a:t>bonds:</a:t>
            </a:r>
            <a:endParaRPr lang="en-US" sz="2800" u="sng" dirty="0"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2563" y="1956206"/>
            <a:ext cx="71140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lang="en-US" sz="1600" dirty="0">
              <a:latin typeface="Times New Roman"/>
              <a:cs typeface="Times New Roman"/>
            </a:endParaRPr>
          </a:p>
          <a:p>
            <a:pPr marL="227965" indent="-215900" algn="just">
              <a:buFont typeface="Times New Roman"/>
              <a:buAutoNum type="arabicParenBoth"/>
              <a:tabLst>
                <a:tab pos="228600" algn="l"/>
              </a:tabLst>
            </a:pPr>
            <a:r>
              <a:rPr lang="en-US" sz="2800" spc="-5" dirty="0">
                <a:latin typeface="Times New Roman"/>
                <a:cs typeface="Times New Roman"/>
              </a:rPr>
              <a:t>Gases, </a:t>
            </a:r>
            <a:r>
              <a:rPr lang="en-US" sz="2800" dirty="0">
                <a:latin typeface="Times New Roman"/>
                <a:cs typeface="Times New Roman"/>
              </a:rPr>
              <a:t>liquids or </a:t>
            </a:r>
            <a:r>
              <a:rPr lang="en-US" sz="2800" spc="-5" dirty="0">
                <a:latin typeface="Times New Roman"/>
                <a:cs typeface="Times New Roman"/>
              </a:rPr>
              <a:t>solids </a:t>
            </a:r>
            <a:r>
              <a:rPr lang="en-US" sz="2800" dirty="0">
                <a:latin typeface="Times New Roman"/>
                <a:cs typeface="Times New Roman"/>
              </a:rPr>
              <a:t>at </a:t>
            </a:r>
            <a:r>
              <a:rPr lang="en-US" sz="2800" spc="-5" dirty="0">
                <a:latin typeface="Times New Roman"/>
                <a:cs typeface="Times New Roman"/>
              </a:rPr>
              <a:t>room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temperature.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2563" y="2983264"/>
            <a:ext cx="6178936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7965" indent="-215900" algn="just">
              <a:lnSpc>
                <a:spcPts val="1415"/>
              </a:lnSpc>
              <a:buFont typeface="Times New Roman"/>
              <a:buAutoNum type="arabicParenBoth" startAt="2"/>
              <a:tabLst>
                <a:tab pos="228600" algn="l"/>
              </a:tabLst>
            </a:pPr>
            <a:r>
              <a:rPr lang="en-US" sz="2800" dirty="0">
                <a:latin typeface="Times New Roman"/>
                <a:cs typeface="Times New Roman"/>
              </a:rPr>
              <a:t>Low </a:t>
            </a:r>
            <a:r>
              <a:rPr lang="en-US" sz="2800" spc="-5" dirty="0">
                <a:latin typeface="Times New Roman"/>
                <a:cs typeface="Times New Roman"/>
              </a:rPr>
              <a:t>melting points </a:t>
            </a:r>
            <a:r>
              <a:rPr lang="en-US" sz="2800" dirty="0">
                <a:latin typeface="Times New Roman"/>
                <a:cs typeface="Times New Roman"/>
              </a:rPr>
              <a:t>and </a:t>
            </a:r>
            <a:r>
              <a:rPr lang="en-US" sz="2800" spc="-5" dirty="0">
                <a:latin typeface="Times New Roman"/>
                <a:cs typeface="Times New Roman"/>
              </a:rPr>
              <a:t>boiling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points.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4473" y="3067476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lang="en-US" sz="1600" dirty="0">
              <a:latin typeface="Times New Roman"/>
              <a:cs typeface="Times New Roman"/>
            </a:endParaRPr>
          </a:p>
          <a:p>
            <a:pPr marL="12065" algn="just">
              <a:tabLst>
                <a:tab pos="228600" algn="l"/>
              </a:tabLst>
            </a:pPr>
            <a:r>
              <a:rPr lang="en-US" sz="2800" b="1" dirty="0">
                <a:latin typeface="Times New Roman"/>
                <a:cs typeface="Times New Roman"/>
              </a:rPr>
              <a:t>(</a:t>
            </a:r>
            <a:r>
              <a:rPr lang="en-US" sz="2800" dirty="0">
                <a:latin typeface="Times New Roman"/>
                <a:cs typeface="Times New Roman"/>
              </a:rPr>
              <a:t>3) Neither hard nor brittle.</a:t>
            </a:r>
          </a:p>
        </p:txBody>
      </p:sp>
      <p:sp>
        <p:nvSpPr>
          <p:cNvPr id="6" name="Rectangle 5"/>
          <p:cNvSpPr/>
          <p:nvPr/>
        </p:nvSpPr>
        <p:spPr>
          <a:xfrm>
            <a:off x="689589" y="3836917"/>
            <a:ext cx="4685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 algn="just">
              <a:tabLst>
                <a:tab pos="228600" algn="l"/>
              </a:tabLst>
            </a:pPr>
            <a:r>
              <a:rPr lang="en-US" sz="2800" dirty="0">
                <a:latin typeface="Times New Roman"/>
                <a:cs typeface="Times New Roman"/>
              </a:rPr>
              <a:t>(4) Soluble in organic solvents.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742563" y="4161084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7965" indent="-215900" algn="just">
              <a:lnSpc>
                <a:spcPct val="100000"/>
              </a:lnSpc>
              <a:buFont typeface="Times New Roman"/>
              <a:buAutoNum type="arabicParenBoth" startAt="4"/>
              <a:tabLst>
                <a:tab pos="228600" algn="l"/>
              </a:tabLst>
            </a:pPr>
            <a:endParaRPr lang="en-US" b="1" spc="-5" dirty="0">
              <a:latin typeface="Times New Roman"/>
              <a:cs typeface="Times New Roman"/>
            </a:endParaRPr>
          </a:p>
          <a:p>
            <a:pPr marL="12065" algn="just">
              <a:lnSpc>
                <a:spcPct val="100000"/>
              </a:lnSpc>
              <a:tabLst>
                <a:tab pos="228600" algn="l"/>
              </a:tabLst>
            </a:pPr>
            <a:r>
              <a:rPr lang="en-US" sz="2800" b="1" spc="-5" dirty="0">
                <a:latin typeface="Times New Roman"/>
                <a:cs typeface="Times New Roman"/>
              </a:rPr>
              <a:t>(</a:t>
            </a:r>
            <a:r>
              <a:rPr lang="en-US" sz="2800" spc="-5" dirty="0">
                <a:latin typeface="Times New Roman"/>
                <a:cs typeface="Times New Roman"/>
              </a:rPr>
              <a:t>5) Non-conductors of electricity.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B18FBE-6B36-46DE-98BF-D2092506A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767" y="2221019"/>
            <a:ext cx="4190415" cy="300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23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9845" y="945592"/>
            <a:ext cx="6443752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algn="just">
              <a:lnSpc>
                <a:spcPct val="95600"/>
              </a:lnSpc>
              <a:spcBef>
                <a:spcPts val="160"/>
              </a:spcBef>
            </a:pPr>
            <a:r>
              <a:rPr lang="en-US" sz="4000" b="1" u="sng" spc="-5" dirty="0">
                <a:latin typeface="Times New Roman"/>
                <a:cs typeface="Times New Roman"/>
              </a:rPr>
              <a:t>3.Coordinate Covalent</a:t>
            </a:r>
            <a:r>
              <a:rPr lang="en-US" sz="4000" b="1" u="sng" spc="5" dirty="0">
                <a:latin typeface="Times New Roman"/>
                <a:cs typeface="Times New Roman"/>
              </a:rPr>
              <a:t> </a:t>
            </a:r>
            <a:r>
              <a:rPr lang="en-US" sz="4000" b="1" u="sng" spc="-5" dirty="0">
                <a:latin typeface="Times New Roman"/>
                <a:cs typeface="Times New Roman"/>
              </a:rPr>
              <a:t>Bond</a:t>
            </a:r>
            <a:endParaRPr lang="en-US" sz="4000" u="sng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83080" y="2333273"/>
            <a:ext cx="8540496" cy="2067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121664" y="4895180"/>
            <a:ext cx="10040112" cy="1155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95800"/>
              </a:lnSpc>
              <a:spcBef>
                <a:spcPts val="160"/>
              </a:spcBef>
            </a:pPr>
            <a:r>
              <a:rPr lang="en-US" dirty="0">
                <a:latin typeface="Times New Roman"/>
                <a:cs typeface="Times New Roman"/>
              </a:rPr>
              <a:t>The </a:t>
            </a:r>
            <a:r>
              <a:rPr lang="en-US" spc="-5" dirty="0">
                <a:latin typeface="Times New Roman"/>
                <a:cs typeface="Times New Roman"/>
              </a:rPr>
              <a:t>atom </a:t>
            </a:r>
            <a:r>
              <a:rPr lang="en-US" b="1" dirty="0">
                <a:latin typeface="Times New Roman"/>
                <a:cs typeface="Times New Roman"/>
              </a:rPr>
              <a:t>A </a:t>
            </a:r>
            <a:r>
              <a:rPr lang="en-US" spc="-5" dirty="0">
                <a:latin typeface="Times New Roman"/>
                <a:cs typeface="Times New Roman"/>
              </a:rPr>
              <a:t>which donates </a:t>
            </a:r>
            <a:r>
              <a:rPr lang="en-US" dirty="0">
                <a:latin typeface="Times New Roman"/>
                <a:cs typeface="Times New Roman"/>
              </a:rPr>
              <a:t>the lone </a:t>
            </a:r>
            <a:r>
              <a:rPr lang="en-US" spc="-5" dirty="0">
                <a:latin typeface="Times New Roman"/>
                <a:cs typeface="Times New Roman"/>
              </a:rPr>
              <a:t>pair </a:t>
            </a:r>
            <a:r>
              <a:rPr lang="en-US" dirty="0">
                <a:latin typeface="Times New Roman"/>
                <a:cs typeface="Times New Roman"/>
              </a:rPr>
              <a:t>is </a:t>
            </a:r>
            <a:r>
              <a:rPr lang="en-US" spc="-5" dirty="0">
                <a:latin typeface="Times New Roman"/>
                <a:cs typeface="Times New Roman"/>
              </a:rPr>
              <a:t>called </a:t>
            </a:r>
            <a:r>
              <a:rPr lang="en-US" dirty="0">
                <a:latin typeface="Times New Roman"/>
                <a:cs typeface="Times New Roman"/>
              </a:rPr>
              <a:t>the donor, </a:t>
            </a:r>
            <a:r>
              <a:rPr lang="en-US" spc="-5" dirty="0">
                <a:latin typeface="Times New Roman"/>
                <a:cs typeface="Times New Roman"/>
              </a:rPr>
              <a:t>while </a:t>
            </a:r>
            <a:r>
              <a:rPr lang="en-US" b="1" dirty="0">
                <a:latin typeface="Times New Roman"/>
                <a:cs typeface="Times New Roman"/>
              </a:rPr>
              <a:t>B </a:t>
            </a:r>
            <a:r>
              <a:rPr lang="en-US" spc="-5" dirty="0">
                <a:latin typeface="Times New Roman"/>
                <a:cs typeface="Times New Roman"/>
              </a:rPr>
              <a:t>which accepts </a:t>
            </a:r>
            <a:r>
              <a:rPr lang="en-US" dirty="0">
                <a:latin typeface="Times New Roman"/>
                <a:cs typeface="Times New Roman"/>
              </a:rPr>
              <a:t>it is </a:t>
            </a:r>
            <a:r>
              <a:rPr lang="en-US" spc="-5" dirty="0">
                <a:latin typeface="Times New Roman"/>
                <a:cs typeface="Times New Roman"/>
              </a:rPr>
              <a:t>called </a:t>
            </a:r>
            <a:r>
              <a:rPr lang="en-US" dirty="0">
                <a:latin typeface="Times New Roman"/>
                <a:cs typeface="Times New Roman"/>
              </a:rPr>
              <a:t>the  </a:t>
            </a:r>
            <a:r>
              <a:rPr lang="en-US" spc="-5" dirty="0">
                <a:latin typeface="Times New Roman"/>
                <a:cs typeface="Times New Roman"/>
              </a:rPr>
              <a:t>acceptor. </a:t>
            </a:r>
            <a:r>
              <a:rPr lang="en-US" dirty="0">
                <a:latin typeface="Times New Roman"/>
                <a:cs typeface="Times New Roman"/>
              </a:rPr>
              <a:t>The bond thus </a:t>
            </a:r>
            <a:r>
              <a:rPr lang="en-US" spc="-5" dirty="0">
                <a:latin typeface="Times New Roman"/>
                <a:cs typeface="Times New Roman"/>
              </a:rPr>
              <a:t>established </a:t>
            </a:r>
            <a:r>
              <a:rPr lang="en-US" dirty="0">
                <a:latin typeface="Times New Roman"/>
                <a:cs typeface="Times New Roman"/>
              </a:rPr>
              <a:t>is </a:t>
            </a:r>
            <a:r>
              <a:rPr lang="en-US" spc="-5" dirty="0">
                <a:latin typeface="Times New Roman"/>
                <a:cs typeface="Times New Roman"/>
              </a:rPr>
              <a:t>indicated </a:t>
            </a:r>
            <a:r>
              <a:rPr lang="en-US" dirty="0">
                <a:latin typeface="Times New Roman"/>
                <a:cs typeface="Times New Roman"/>
              </a:rPr>
              <a:t>by </a:t>
            </a:r>
            <a:r>
              <a:rPr lang="en-US" spc="-5" dirty="0">
                <a:latin typeface="Times New Roman"/>
                <a:cs typeface="Times New Roman"/>
              </a:rPr>
              <a:t>an arrow pointing </a:t>
            </a:r>
            <a:r>
              <a:rPr lang="en-US" dirty="0">
                <a:latin typeface="Times New Roman"/>
                <a:cs typeface="Times New Roman"/>
              </a:rPr>
              <a:t>from </a:t>
            </a:r>
            <a:r>
              <a:rPr lang="en-US" b="1" dirty="0">
                <a:latin typeface="Times New Roman"/>
                <a:cs typeface="Times New Roman"/>
              </a:rPr>
              <a:t>A </a:t>
            </a:r>
            <a:r>
              <a:rPr lang="en-US" dirty="0">
                <a:latin typeface="Times New Roman"/>
                <a:cs typeface="Times New Roman"/>
              </a:rPr>
              <a:t>to </a:t>
            </a:r>
            <a:r>
              <a:rPr lang="en-US" b="1" dirty="0">
                <a:latin typeface="Times New Roman"/>
                <a:cs typeface="Times New Roman"/>
              </a:rPr>
              <a:t>B</a:t>
            </a:r>
            <a:r>
              <a:rPr lang="en-US" dirty="0">
                <a:latin typeface="Times New Roman"/>
                <a:cs typeface="Times New Roman"/>
              </a:rPr>
              <a:t>. Although the  </a:t>
            </a:r>
            <a:r>
              <a:rPr lang="en-US" spc="-5" dirty="0">
                <a:latin typeface="Times New Roman"/>
                <a:cs typeface="Times New Roman"/>
              </a:rPr>
              <a:t>arrow head indicates </a:t>
            </a:r>
            <a:r>
              <a:rPr lang="en-US" dirty="0">
                <a:latin typeface="Times New Roman"/>
                <a:cs typeface="Times New Roman"/>
              </a:rPr>
              <a:t>the </a:t>
            </a:r>
            <a:r>
              <a:rPr lang="en-US" spc="-5" dirty="0">
                <a:latin typeface="Times New Roman"/>
                <a:cs typeface="Times New Roman"/>
              </a:rPr>
              <a:t>origin </a:t>
            </a:r>
            <a:r>
              <a:rPr lang="en-US" dirty="0">
                <a:latin typeface="Times New Roman"/>
                <a:cs typeface="Times New Roman"/>
              </a:rPr>
              <a:t>of the </a:t>
            </a:r>
            <a:r>
              <a:rPr lang="en-US" spc="-5" dirty="0">
                <a:latin typeface="Times New Roman"/>
                <a:cs typeface="Times New Roman"/>
              </a:rPr>
              <a:t>electrons, once </a:t>
            </a:r>
            <a:r>
              <a:rPr lang="en-US" dirty="0">
                <a:latin typeface="Times New Roman"/>
                <a:cs typeface="Times New Roman"/>
              </a:rPr>
              <a:t>the </a:t>
            </a:r>
            <a:r>
              <a:rPr lang="en-US" spc="-5" dirty="0">
                <a:latin typeface="Times New Roman"/>
                <a:cs typeface="Times New Roman"/>
              </a:rPr>
              <a:t>coordinate </a:t>
            </a:r>
            <a:r>
              <a:rPr lang="en-US" dirty="0">
                <a:latin typeface="Times New Roman"/>
                <a:cs typeface="Times New Roman"/>
              </a:rPr>
              <a:t>bond is </a:t>
            </a:r>
            <a:r>
              <a:rPr lang="en-US" spc="-5" dirty="0">
                <a:latin typeface="Times New Roman"/>
                <a:cs typeface="Times New Roman"/>
              </a:rPr>
              <a:t>formed </a:t>
            </a:r>
            <a:r>
              <a:rPr lang="en-US" dirty="0">
                <a:latin typeface="Times New Roman"/>
                <a:cs typeface="Times New Roman"/>
              </a:rPr>
              <a:t>it is in no </a:t>
            </a:r>
            <a:r>
              <a:rPr lang="en-US" spc="-5" dirty="0">
                <a:latin typeface="Times New Roman"/>
                <a:cs typeface="Times New Roman"/>
              </a:rPr>
              <a:t>way  different </a:t>
            </a:r>
            <a:r>
              <a:rPr lang="en-US" dirty="0">
                <a:latin typeface="Times New Roman"/>
                <a:cs typeface="Times New Roman"/>
              </a:rPr>
              <a:t>from </a:t>
            </a:r>
            <a:r>
              <a:rPr lang="en-US" spc="-5" dirty="0">
                <a:latin typeface="Times New Roman"/>
                <a:cs typeface="Times New Roman"/>
              </a:rPr>
              <a:t>an ordinary covalent </a:t>
            </a:r>
            <a:r>
              <a:rPr lang="en-US" dirty="0">
                <a:latin typeface="Times New Roman"/>
                <a:cs typeface="Times New Roman"/>
              </a:rPr>
              <a:t>bond. The </a:t>
            </a:r>
            <a:r>
              <a:rPr lang="en-US" spc="-5" dirty="0">
                <a:latin typeface="Times New Roman"/>
                <a:cs typeface="Times New Roman"/>
              </a:rPr>
              <a:t>molecule </a:t>
            </a:r>
            <a:r>
              <a:rPr lang="en-US" dirty="0">
                <a:latin typeface="Times New Roman"/>
                <a:cs typeface="Times New Roman"/>
              </a:rPr>
              <a:t>or ion </a:t>
            </a:r>
            <a:r>
              <a:rPr lang="en-US" spc="-5" dirty="0">
                <a:latin typeface="Times New Roman"/>
                <a:cs typeface="Times New Roman"/>
              </a:rPr>
              <a:t>that contains </a:t>
            </a:r>
            <a:r>
              <a:rPr lang="en-US" dirty="0">
                <a:latin typeface="Times New Roman"/>
                <a:cs typeface="Times New Roman"/>
              </a:rPr>
              <a:t>the donor </a:t>
            </a:r>
            <a:r>
              <a:rPr lang="en-US" spc="-5" dirty="0">
                <a:latin typeface="Times New Roman"/>
                <a:cs typeface="Times New Roman"/>
              </a:rPr>
              <a:t>atom </a:t>
            </a:r>
            <a:r>
              <a:rPr lang="en-US" dirty="0">
                <a:latin typeface="Times New Roman"/>
                <a:cs typeface="Times New Roman"/>
              </a:rPr>
              <a:t>is </a:t>
            </a:r>
            <a:r>
              <a:rPr lang="en-US" spc="-5" dirty="0">
                <a:latin typeface="Times New Roman"/>
                <a:cs typeface="Times New Roman"/>
              </a:rPr>
              <a:t>called  </a:t>
            </a:r>
            <a:r>
              <a:rPr lang="en-US" dirty="0">
                <a:latin typeface="Times New Roman"/>
                <a:cs typeface="Times New Roman"/>
              </a:rPr>
              <a:t>the</a:t>
            </a:r>
            <a:r>
              <a:rPr lang="en-US" spc="-5" dirty="0">
                <a:latin typeface="Times New Roman"/>
                <a:cs typeface="Times New Roman"/>
              </a:rPr>
              <a:t> ligand.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0362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3160" y="755738"/>
            <a:ext cx="9198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algn="just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latin typeface="Times New Roman"/>
                <a:cs typeface="Times New Roman"/>
              </a:rPr>
              <a:t>Some examples of Coordinate Covalent compounds or</a:t>
            </a:r>
            <a:r>
              <a:rPr lang="en-US" sz="2800" b="1" spc="40" dirty="0">
                <a:latin typeface="Times New Roman"/>
                <a:cs typeface="Times New Roman"/>
              </a:rPr>
              <a:t> </a:t>
            </a:r>
            <a:r>
              <a:rPr lang="en-US" sz="2800" b="1" spc="-5" dirty="0">
                <a:latin typeface="Times New Roman"/>
                <a:cs typeface="Times New Roman"/>
              </a:rPr>
              <a:t>ions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593" y="2198105"/>
            <a:ext cx="6357969" cy="14217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60163" y="1716692"/>
            <a:ext cx="2518831" cy="281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algn="just">
              <a:lnSpc>
                <a:spcPts val="1415"/>
              </a:lnSpc>
              <a:spcBef>
                <a:spcPts val="470"/>
              </a:spcBef>
            </a:pPr>
            <a:r>
              <a:rPr lang="en-US" dirty="0">
                <a:latin typeface="Times New Roman"/>
                <a:cs typeface="Times New Roman"/>
              </a:rPr>
              <a:t>1. Ammonium ion,</a:t>
            </a:r>
            <a:r>
              <a:rPr lang="en-US" spc="-5" dirty="0">
                <a:latin typeface="Times New Roman"/>
                <a:cs typeface="Times New Roman"/>
              </a:rPr>
              <a:t> NH</a:t>
            </a:r>
            <a:r>
              <a:rPr lang="en-US" spc="-7" baseline="-10416" dirty="0">
                <a:latin typeface="Times New Roman"/>
                <a:cs typeface="Times New Roman"/>
              </a:rPr>
              <a:t>4</a:t>
            </a:r>
            <a:r>
              <a:rPr lang="en-US" spc="-7" baseline="38194" dirty="0">
                <a:latin typeface="Times New Roman"/>
                <a:cs typeface="Times New Roman"/>
              </a:rPr>
              <a:t>+</a:t>
            </a:r>
            <a:endParaRPr lang="en-US" baseline="38194" dirty="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60163" y="4257914"/>
            <a:ext cx="2474524" cy="281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algn="just">
              <a:lnSpc>
                <a:spcPts val="1405"/>
              </a:lnSpc>
              <a:spcBef>
                <a:spcPts val="1320"/>
              </a:spcBef>
            </a:pPr>
            <a:r>
              <a:rPr lang="en-US" dirty="0">
                <a:latin typeface="Times New Roman"/>
                <a:cs typeface="Times New Roman"/>
              </a:rPr>
              <a:t>2. </a:t>
            </a:r>
            <a:r>
              <a:rPr lang="en-US" spc="-5" dirty="0">
                <a:latin typeface="Times New Roman"/>
                <a:cs typeface="Times New Roman"/>
              </a:rPr>
              <a:t>Hydronium </a:t>
            </a:r>
            <a:r>
              <a:rPr lang="en-US" dirty="0">
                <a:latin typeface="Times New Roman"/>
                <a:cs typeface="Times New Roman"/>
              </a:rPr>
              <a:t>ion, </a:t>
            </a:r>
            <a:r>
              <a:rPr lang="en-US" spc="-5" dirty="0">
                <a:latin typeface="Times New Roman"/>
                <a:cs typeface="Times New Roman"/>
              </a:rPr>
              <a:t>H</a:t>
            </a:r>
            <a:r>
              <a:rPr lang="en-US" spc="-7" baseline="-10416" dirty="0">
                <a:latin typeface="Times New Roman"/>
                <a:cs typeface="Times New Roman"/>
              </a:rPr>
              <a:t>3</a:t>
            </a:r>
            <a:r>
              <a:rPr lang="en-US" spc="-5" dirty="0">
                <a:latin typeface="Times New Roman"/>
                <a:cs typeface="Times New Roman"/>
              </a:rPr>
              <a:t>O</a:t>
            </a:r>
            <a:r>
              <a:rPr lang="en-US" spc="-7" baseline="38194" dirty="0">
                <a:latin typeface="Times New Roman"/>
                <a:cs typeface="Times New Roman"/>
              </a:rPr>
              <a:t>+</a:t>
            </a:r>
            <a:endParaRPr lang="en-US" baseline="38194" dirty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12" y="4539017"/>
            <a:ext cx="5295529" cy="16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4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8047" y="741890"/>
            <a:ext cx="1410066" cy="281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algn="just">
              <a:lnSpc>
                <a:spcPts val="1415"/>
              </a:lnSpc>
              <a:spcBef>
                <a:spcPts val="100"/>
              </a:spcBef>
            </a:pPr>
            <a:r>
              <a:rPr lang="en-US" dirty="0">
                <a:latin typeface="Times New Roman"/>
                <a:cs typeface="Times New Roman"/>
              </a:rPr>
              <a:t>3. </a:t>
            </a:r>
            <a:r>
              <a:rPr lang="en-US" spc="-5" dirty="0">
                <a:latin typeface="Times New Roman"/>
                <a:cs typeface="Times New Roman"/>
              </a:rPr>
              <a:t>Ozone, O</a:t>
            </a:r>
            <a:r>
              <a:rPr lang="en-US" spc="-7" baseline="-10416" dirty="0">
                <a:latin typeface="Times New Roman"/>
                <a:cs typeface="Times New Roman"/>
              </a:rPr>
              <a:t>3</a:t>
            </a:r>
            <a:endParaRPr lang="en-US" baseline="-10416" dirty="0"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896" y="1397088"/>
            <a:ext cx="5830824" cy="15381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22287" y="3942290"/>
            <a:ext cx="2540439" cy="281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just">
              <a:lnSpc>
                <a:spcPts val="1405"/>
              </a:lnSpc>
              <a:spcBef>
                <a:spcPts val="100"/>
              </a:spcBef>
            </a:pPr>
            <a:r>
              <a:rPr lang="en-US" dirty="0">
                <a:latin typeface="Times New Roman"/>
                <a:cs typeface="Times New Roman"/>
              </a:rPr>
              <a:t>4. </a:t>
            </a:r>
            <a:r>
              <a:rPr lang="en-US" spc="-5" dirty="0">
                <a:latin typeface="Times New Roman"/>
                <a:cs typeface="Times New Roman"/>
              </a:rPr>
              <a:t>Carbon Monoxide,</a:t>
            </a:r>
            <a:r>
              <a:rPr lang="en-US" dirty="0">
                <a:latin typeface="Times New Roman"/>
                <a:cs typeface="Times New Roman"/>
              </a:rPr>
              <a:t> CO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972" y="4379179"/>
            <a:ext cx="5871988" cy="126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56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0372" y="748022"/>
            <a:ext cx="40155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u="sng" spc="-20" dirty="0">
                <a:latin typeface="Times New Roman"/>
                <a:cs typeface="Times New Roman"/>
              </a:rPr>
              <a:t>4.Hydrogen</a:t>
            </a:r>
            <a:r>
              <a:rPr lang="en-US" sz="4000" b="1" u="sng" spc="-80" dirty="0">
                <a:latin typeface="Times New Roman"/>
                <a:cs typeface="Times New Roman"/>
              </a:rPr>
              <a:t> </a:t>
            </a:r>
            <a:r>
              <a:rPr lang="en-US" sz="4000" b="1" u="sng" spc="-25" dirty="0">
                <a:latin typeface="Times New Roman"/>
                <a:cs typeface="Times New Roman"/>
              </a:rPr>
              <a:t>Bond</a:t>
            </a:r>
            <a:endParaRPr lang="en-US" sz="4000" u="sng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922" y="2037465"/>
            <a:ext cx="7479792" cy="20239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89517" y="4642970"/>
            <a:ext cx="9857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/>
            <a:r>
              <a:rPr lang="en-US" sz="2400" spc="-15" dirty="0">
                <a:latin typeface="Times New Roman"/>
                <a:cs typeface="Times New Roman"/>
              </a:rPr>
              <a:t>The </a:t>
            </a:r>
            <a:r>
              <a:rPr lang="en-US" sz="2400" spc="-20" dirty="0">
                <a:latin typeface="Times New Roman"/>
                <a:cs typeface="Times New Roman"/>
              </a:rPr>
              <a:t>electrostatic </a:t>
            </a:r>
            <a:r>
              <a:rPr lang="en-US" sz="2400" spc="-25" dirty="0">
                <a:latin typeface="Times New Roman"/>
                <a:cs typeface="Times New Roman"/>
              </a:rPr>
              <a:t>attraction between </a:t>
            </a:r>
            <a:r>
              <a:rPr lang="en-US" sz="2400" spc="-15" dirty="0">
                <a:latin typeface="Times New Roman"/>
                <a:cs typeface="Times New Roman"/>
              </a:rPr>
              <a:t>an </a:t>
            </a:r>
            <a:r>
              <a:rPr lang="en-US" sz="2400" dirty="0">
                <a:latin typeface="Times New Roman"/>
                <a:cs typeface="Times New Roman"/>
              </a:rPr>
              <a:t>H </a:t>
            </a:r>
            <a:r>
              <a:rPr lang="en-US" sz="2400" spc="-20" dirty="0">
                <a:latin typeface="Times New Roman"/>
                <a:cs typeface="Times New Roman"/>
              </a:rPr>
              <a:t>atom covalently </a:t>
            </a:r>
            <a:r>
              <a:rPr lang="en-US" sz="2400" spc="-25" dirty="0">
                <a:latin typeface="Times New Roman"/>
                <a:cs typeface="Times New Roman"/>
              </a:rPr>
              <a:t>bonded </a:t>
            </a:r>
            <a:r>
              <a:rPr lang="en-US" sz="2400" spc="-10" dirty="0">
                <a:latin typeface="Times New Roman"/>
                <a:cs typeface="Times New Roman"/>
              </a:rPr>
              <a:t>to </a:t>
            </a:r>
            <a:r>
              <a:rPr lang="en-US" sz="2400" dirty="0">
                <a:latin typeface="Times New Roman"/>
                <a:cs typeface="Times New Roman"/>
              </a:rPr>
              <a:t>a </a:t>
            </a:r>
            <a:r>
              <a:rPr lang="en-US" sz="2400" spc="-25" dirty="0">
                <a:latin typeface="Times New Roman"/>
                <a:cs typeface="Times New Roman"/>
              </a:rPr>
              <a:t>highly </a:t>
            </a:r>
            <a:r>
              <a:rPr lang="en-US" sz="2400" spc="-20" dirty="0">
                <a:latin typeface="Times New Roman"/>
                <a:cs typeface="Times New Roman"/>
              </a:rPr>
              <a:t>electronegative </a:t>
            </a:r>
            <a:r>
              <a:rPr lang="en-US" sz="2400" spc="-10" dirty="0">
                <a:latin typeface="Times New Roman"/>
                <a:cs typeface="Times New Roman"/>
              </a:rPr>
              <a:t>atom </a:t>
            </a:r>
            <a:r>
              <a:rPr lang="en-US" sz="2400" dirty="0">
                <a:latin typeface="Times New Roman"/>
                <a:cs typeface="Times New Roman"/>
              </a:rPr>
              <a:t>X  </a:t>
            </a:r>
            <a:r>
              <a:rPr lang="en-US" sz="2400" spc="-10" dirty="0">
                <a:latin typeface="Times New Roman"/>
                <a:cs typeface="Times New Roman"/>
              </a:rPr>
              <a:t>and </a:t>
            </a:r>
            <a:r>
              <a:rPr lang="en-US" sz="2400" dirty="0">
                <a:latin typeface="Times New Roman"/>
                <a:cs typeface="Times New Roman"/>
              </a:rPr>
              <a:t>a </a:t>
            </a:r>
            <a:r>
              <a:rPr lang="en-US" sz="2400" spc="-10" dirty="0">
                <a:latin typeface="Times New Roman"/>
                <a:cs typeface="Times New Roman"/>
              </a:rPr>
              <a:t>lone pair </a:t>
            </a:r>
            <a:r>
              <a:rPr lang="en-US" sz="2400" spc="-5" dirty="0">
                <a:latin typeface="Times New Roman"/>
                <a:cs typeface="Times New Roman"/>
              </a:rPr>
              <a:t>of </a:t>
            </a:r>
            <a:r>
              <a:rPr lang="en-US" sz="2400" spc="-10" dirty="0">
                <a:latin typeface="Times New Roman"/>
                <a:cs typeface="Times New Roman"/>
              </a:rPr>
              <a:t>electrons </a:t>
            </a:r>
            <a:r>
              <a:rPr lang="en-US" sz="2400" spc="-5" dirty="0">
                <a:latin typeface="Times New Roman"/>
                <a:cs typeface="Times New Roman"/>
              </a:rPr>
              <a:t>on </a:t>
            </a:r>
            <a:r>
              <a:rPr lang="en-US" sz="2400" dirty="0">
                <a:latin typeface="Times New Roman"/>
                <a:cs typeface="Times New Roman"/>
              </a:rPr>
              <a:t>X </a:t>
            </a:r>
            <a:r>
              <a:rPr lang="en-US" sz="2400" spc="-5" dirty="0">
                <a:latin typeface="Times New Roman"/>
                <a:cs typeface="Times New Roman"/>
              </a:rPr>
              <a:t>in </a:t>
            </a:r>
            <a:r>
              <a:rPr lang="en-US" sz="2400" spc="-10" dirty="0">
                <a:latin typeface="Times New Roman"/>
                <a:cs typeface="Times New Roman"/>
              </a:rPr>
              <a:t>another molecule </a:t>
            </a:r>
            <a:r>
              <a:rPr lang="en-US" sz="2400" spc="-5" dirty="0">
                <a:latin typeface="Times New Roman"/>
                <a:cs typeface="Times New Roman"/>
              </a:rPr>
              <a:t>is </a:t>
            </a:r>
            <a:r>
              <a:rPr lang="en-US" sz="2400" spc="-10" dirty="0">
                <a:latin typeface="Times New Roman"/>
                <a:cs typeface="Times New Roman"/>
              </a:rPr>
              <a:t>called Hydrogen</a:t>
            </a:r>
            <a:r>
              <a:rPr lang="en-US" sz="2400" spc="-220" dirty="0">
                <a:latin typeface="Times New Roman"/>
                <a:cs typeface="Times New Roman"/>
              </a:rPr>
              <a:t> </a:t>
            </a:r>
            <a:r>
              <a:rPr lang="en-US" sz="2400" spc="-15" dirty="0">
                <a:latin typeface="Times New Roman"/>
                <a:cs typeface="Times New Roman"/>
              </a:rPr>
              <a:t>Bonding.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1405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30843" y="758417"/>
            <a:ext cx="4048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of H-bonding:</a:t>
            </a:r>
          </a:p>
        </p:txBody>
      </p:sp>
      <p:sp>
        <p:nvSpPr>
          <p:cNvPr id="4" name="Rectangle 3"/>
          <p:cNvSpPr/>
          <p:nvPr/>
        </p:nvSpPr>
        <p:spPr>
          <a:xfrm>
            <a:off x="794610" y="1506006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Inter-molecular H-bond: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10" y="2275447"/>
            <a:ext cx="4134427" cy="2387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259" y="1490408"/>
            <a:ext cx="6919027" cy="35369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4610" y="4663176"/>
            <a:ext cx="108358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Due to inter-molecular H-bond, dimmer molecules are formed such as two molecules of CH3COOH can form a dimmer by two H- bonds between the two –COOH groups. </a:t>
            </a:r>
          </a:p>
        </p:txBody>
      </p:sp>
    </p:spTree>
    <p:extLst>
      <p:ext uri="{BB962C8B-B14F-4D97-AF65-F5344CB8AC3E}">
        <p14:creationId xmlns:p14="http://schemas.microsoft.com/office/powerpoint/2010/main" val="998716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45" y="430552"/>
            <a:ext cx="11079121" cy="45821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45843" y="5625225"/>
            <a:ext cx="8769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2800" dirty="0">
                <a:latin typeface="Times New Roman"/>
                <a:cs typeface="Times New Roman"/>
              </a:rPr>
              <a:t>Fig. </a:t>
            </a:r>
            <a:r>
              <a:rPr lang="en-US" sz="2800" spc="-5" dirty="0">
                <a:latin typeface="Times New Roman"/>
                <a:cs typeface="Times New Roman"/>
              </a:rPr>
              <a:t>Intermolecular Hydrogen bonding </a:t>
            </a:r>
            <a:r>
              <a:rPr lang="en-US" sz="2800" dirty="0">
                <a:latin typeface="Times New Roman"/>
                <a:cs typeface="Times New Roman"/>
              </a:rPr>
              <a:t>in HF, </a:t>
            </a:r>
            <a:r>
              <a:rPr lang="en-US" sz="2800" spc="-5" dirty="0">
                <a:latin typeface="Times New Roman"/>
                <a:cs typeface="Times New Roman"/>
              </a:rPr>
              <a:t>H</a:t>
            </a:r>
            <a:r>
              <a:rPr lang="en-US" sz="2800" spc="-7" baseline="-10416" dirty="0">
                <a:latin typeface="Times New Roman"/>
                <a:cs typeface="Times New Roman"/>
              </a:rPr>
              <a:t>2</a:t>
            </a:r>
            <a:r>
              <a:rPr lang="en-US" sz="2800" spc="-5" dirty="0">
                <a:latin typeface="Times New Roman"/>
                <a:cs typeface="Times New Roman"/>
              </a:rPr>
              <a:t>O and</a:t>
            </a:r>
            <a:r>
              <a:rPr lang="en-US" sz="2800" spc="2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NH</a:t>
            </a:r>
            <a:r>
              <a:rPr lang="en-US" sz="2800" spc="-7" baseline="-10416" dirty="0">
                <a:latin typeface="Times New Roman"/>
                <a:cs typeface="Times New Roman"/>
              </a:rPr>
              <a:t>3</a:t>
            </a:r>
            <a:endParaRPr lang="en-US" sz="2800" baseline="-10416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127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6890" y="964621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Intra-molecular H-bond: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448" y="2064444"/>
            <a:ext cx="10173419" cy="353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45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0" y="771319"/>
            <a:ext cx="10196423" cy="49229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80294" y="5884820"/>
            <a:ext cx="5740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dirty="0">
                <a:latin typeface="Times New Roman"/>
                <a:cs typeface="Times New Roman"/>
              </a:rPr>
              <a:t>Fig. </a:t>
            </a:r>
            <a:r>
              <a:rPr lang="en-US" sz="2800" spc="-5" dirty="0">
                <a:latin typeface="Times New Roman"/>
                <a:cs typeface="Times New Roman"/>
              </a:rPr>
              <a:t>Intramolecular Hydrogen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bonding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0729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4786" y="729734"/>
            <a:ext cx="65649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spc="-5" dirty="0">
                <a:latin typeface="Times New Roman"/>
                <a:cs typeface="Times New Roman"/>
              </a:rPr>
              <a:t>1.Ionic </a:t>
            </a:r>
            <a:r>
              <a:rPr lang="en-US" sz="4000" b="1" u="sng" dirty="0">
                <a:latin typeface="Times New Roman"/>
                <a:cs typeface="Times New Roman"/>
              </a:rPr>
              <a:t>or </a:t>
            </a:r>
            <a:r>
              <a:rPr lang="en-US" sz="4000" b="1" u="sng" spc="-5" dirty="0">
                <a:latin typeface="Times New Roman"/>
                <a:cs typeface="Times New Roman"/>
              </a:rPr>
              <a:t>Electrovalent</a:t>
            </a:r>
            <a:r>
              <a:rPr lang="en-US" sz="4000" b="1" u="sng" spc="-10" dirty="0">
                <a:latin typeface="Times New Roman"/>
                <a:cs typeface="Times New Roman"/>
              </a:rPr>
              <a:t> </a:t>
            </a:r>
            <a:r>
              <a:rPr lang="en-US" sz="4000" b="1" u="sng" dirty="0">
                <a:latin typeface="Times New Roman"/>
                <a:cs typeface="Times New Roman"/>
              </a:rPr>
              <a:t>bond</a:t>
            </a:r>
            <a:endParaRPr lang="en-US" sz="4000" b="1" u="sng" dirty="0"/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389" y="1800072"/>
            <a:ext cx="7004140" cy="3427248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>
            <a:off x="884759" y="5029200"/>
            <a:ext cx="1043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0" i="0" u="none" strike="noStrike" baseline="0" dirty="0">
                <a:latin typeface="TimesNewRomanPSMT"/>
              </a:rPr>
              <a:t>“The electrostatic attraction between the cation (+) and anion (-) produced by electron transfer</a:t>
            </a:r>
            <a:r>
              <a:rPr lang="en-US" sz="2800" b="0" i="0" u="none" strike="noStrike" dirty="0">
                <a:latin typeface="TimesNewRomanPSMT"/>
              </a:rPr>
              <a:t> </a:t>
            </a:r>
            <a:r>
              <a:rPr lang="en-US" sz="2800" b="0" i="0" u="none" strike="noStrike" baseline="0" dirty="0">
                <a:latin typeface="TimesNewRomanPSMT"/>
              </a:rPr>
              <a:t>constitutes an Ionic or Electrovalent bond”.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0034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15" y="775917"/>
            <a:ext cx="10058400" cy="53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50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8010" y="1035972"/>
            <a:ext cx="7426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0800" algn="just">
              <a:lnSpc>
                <a:spcPct val="100000"/>
              </a:lnSpc>
              <a:spcBef>
                <a:spcPts val="645"/>
              </a:spcBef>
            </a:pPr>
            <a:r>
              <a:rPr lang="en-US" sz="2800" b="1" spc="-5" dirty="0">
                <a:latin typeface="Times New Roman"/>
                <a:cs typeface="Times New Roman"/>
              </a:rPr>
              <a:t>Examples of Hydrogen bond </a:t>
            </a:r>
            <a:r>
              <a:rPr lang="en-US" sz="2800" b="1" spc="-5" dirty="0" err="1">
                <a:latin typeface="Times New Roman"/>
                <a:cs typeface="Times New Roman"/>
              </a:rPr>
              <a:t>bond</a:t>
            </a:r>
            <a:r>
              <a:rPr lang="en-US" sz="2800" b="1" spc="25" dirty="0">
                <a:latin typeface="Times New Roman"/>
                <a:cs typeface="Times New Roman"/>
              </a:rPr>
              <a:t> </a:t>
            </a:r>
            <a:r>
              <a:rPr lang="en-US" sz="2800" b="1" spc="-5" dirty="0">
                <a:latin typeface="Times New Roman"/>
                <a:cs typeface="Times New Roman"/>
              </a:rPr>
              <a:t>compounds: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1353" y="1915866"/>
            <a:ext cx="9175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Gradational strength of H-bond is H…..F &gt; H…..O &gt; H…..N.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991353" y="2795760"/>
            <a:ext cx="4015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Hydrogen Fluoride, HF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822" y="3543267"/>
            <a:ext cx="8660921" cy="238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89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4494" y="1412507"/>
            <a:ext cx="2227148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algn="just">
              <a:lnSpc>
                <a:spcPts val="1405"/>
              </a:lnSpc>
              <a:spcBef>
                <a:spcPts val="100"/>
              </a:spcBef>
            </a:pPr>
            <a:r>
              <a:rPr lang="en-US" sz="2800" b="1" dirty="0">
                <a:latin typeface="Times New Roman"/>
                <a:cs typeface="Times New Roman"/>
              </a:rPr>
              <a:t>2. </a:t>
            </a:r>
            <a:r>
              <a:rPr lang="en-US" sz="2800" spc="-5" dirty="0">
                <a:latin typeface="Times New Roman"/>
                <a:cs typeface="Times New Roman"/>
              </a:rPr>
              <a:t>Water, H</a:t>
            </a:r>
            <a:r>
              <a:rPr lang="en-US" sz="2800" spc="-7" baseline="-10416" dirty="0">
                <a:latin typeface="Times New Roman"/>
                <a:cs typeface="Times New Roman"/>
              </a:rPr>
              <a:t>2</a:t>
            </a:r>
            <a:r>
              <a:rPr lang="en-US" sz="2800" spc="-5" dirty="0">
                <a:latin typeface="Times New Roman"/>
                <a:cs typeface="Times New Roman"/>
              </a:rPr>
              <a:t>O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80" y="1723618"/>
            <a:ext cx="9713345" cy="41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54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486" y="932455"/>
            <a:ext cx="10297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0800" algn="just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latin typeface="Times New Roman"/>
                <a:cs typeface="Times New Roman"/>
              </a:rPr>
              <a:t>Characteristics of Hydrogen bond</a:t>
            </a:r>
            <a:r>
              <a:rPr lang="en-US" sz="4000" b="1" spc="20" dirty="0">
                <a:latin typeface="Times New Roman"/>
                <a:cs typeface="Times New Roman"/>
              </a:rPr>
              <a:t> </a:t>
            </a:r>
            <a:r>
              <a:rPr lang="en-US" sz="4000" b="1" spc="-5" dirty="0">
                <a:latin typeface="Times New Roman"/>
                <a:cs typeface="Times New Roman"/>
              </a:rPr>
              <a:t>compounds</a:t>
            </a:r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7366" y="1913526"/>
            <a:ext cx="71081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1. High melting points and high boiling points.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122" y="2622734"/>
            <a:ext cx="7519582" cy="368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21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5169" y="1240665"/>
            <a:ext cx="79535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2. High solubility of some covalent compounds.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305" y="2336962"/>
            <a:ext cx="8169595" cy="330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99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7147" y="1206160"/>
            <a:ext cx="77637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3. Shows three dimensional crystal lattice.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960" y="1975601"/>
            <a:ext cx="9000412" cy="396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17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6709" y="863443"/>
            <a:ext cx="98456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165" algn="ctr">
              <a:lnSpc>
                <a:spcPct val="100000"/>
              </a:lnSpc>
              <a:spcBef>
                <a:spcPts val="865"/>
              </a:spcBef>
              <a:tabLst>
                <a:tab pos="266700" algn="l"/>
              </a:tabLst>
            </a:pPr>
            <a:r>
              <a:rPr lang="en-US" sz="4000" b="1" spc="-5" dirty="0">
                <a:latin typeface="Times New Roman"/>
                <a:cs typeface="Times New Roman"/>
              </a:rPr>
              <a:t>Abnormally </a:t>
            </a:r>
            <a:r>
              <a:rPr lang="en-US" sz="4000" b="1" dirty="0">
                <a:latin typeface="Times New Roman"/>
                <a:cs typeface="Times New Roman"/>
              </a:rPr>
              <a:t>high boiling and </a:t>
            </a:r>
            <a:r>
              <a:rPr lang="en-US" sz="4000" b="1" spc="-5" dirty="0">
                <a:latin typeface="Times New Roman"/>
                <a:cs typeface="Times New Roman"/>
              </a:rPr>
              <a:t>melting</a:t>
            </a:r>
            <a:r>
              <a:rPr lang="en-US" sz="4000" b="1" dirty="0">
                <a:latin typeface="Times New Roman"/>
                <a:cs typeface="Times New Roman"/>
              </a:rPr>
              <a:t> </a:t>
            </a:r>
            <a:r>
              <a:rPr lang="en-US" sz="4000" b="1" spc="-5" dirty="0">
                <a:latin typeface="Times New Roman"/>
                <a:cs typeface="Times New Roman"/>
              </a:rPr>
              <a:t>points of H</a:t>
            </a:r>
            <a:r>
              <a:rPr lang="en-US" sz="4000" b="1" spc="-5" baseline="-25000" dirty="0">
                <a:latin typeface="Times New Roman"/>
                <a:cs typeface="Times New Roman"/>
              </a:rPr>
              <a:t>2</a:t>
            </a:r>
            <a:r>
              <a:rPr lang="en-US" sz="4000" b="1" spc="-5" dirty="0">
                <a:latin typeface="Times New Roman"/>
                <a:cs typeface="Times New Roman"/>
              </a:rPr>
              <a:t>O</a:t>
            </a:r>
            <a:endParaRPr lang="en-US" sz="4000" dirty="0"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91" y="2125603"/>
            <a:ext cx="5430008" cy="3810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799" y="2125603"/>
            <a:ext cx="6099037" cy="36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978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5943" y="949707"/>
            <a:ext cx="37930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lang="en-US" sz="4000" b="1" spc="-5" dirty="0">
                <a:latin typeface="Times New Roman"/>
                <a:cs typeface="Times New Roman"/>
              </a:rPr>
              <a:t>5. Metallic</a:t>
            </a:r>
            <a:r>
              <a:rPr lang="en-US" sz="4000" b="1" dirty="0">
                <a:latin typeface="Times New Roman"/>
                <a:cs typeface="Times New Roman"/>
              </a:rPr>
              <a:t> </a:t>
            </a:r>
            <a:r>
              <a:rPr lang="en-US" sz="4000" b="1" spc="-5" dirty="0">
                <a:latin typeface="Times New Roman"/>
                <a:cs typeface="Times New Roman"/>
              </a:rPr>
              <a:t>Bond</a:t>
            </a:r>
            <a:endParaRPr lang="en-US" sz="4000" dirty="0"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40" y="2251835"/>
            <a:ext cx="10880784" cy="328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44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6672" y="1480254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The strength of a metallic bond depends on three things: 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1. The number of electrons that become delocalized from the metal 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2. The charge of the metal. 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3. The size of the metal.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855" y="1480254"/>
            <a:ext cx="5210902" cy="39724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90582" y="5727569"/>
            <a:ext cx="2523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Fig: Metallic Bond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70769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33" y="560083"/>
            <a:ext cx="9627079" cy="50815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1613" y="5469148"/>
            <a:ext cx="110993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their crystalline structure, metals are highly loadable,  have high ductility so that they do not break instantly .</a:t>
            </a:r>
          </a:p>
        </p:txBody>
      </p:sp>
    </p:spTree>
    <p:extLst>
      <p:ext uri="{BB962C8B-B14F-4D97-AF65-F5344CB8AC3E}">
        <p14:creationId xmlns:p14="http://schemas.microsoft.com/office/powerpoint/2010/main" val="351288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280" y="494131"/>
            <a:ext cx="9296400" cy="573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113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445" y="978254"/>
            <a:ext cx="9989387" cy="530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86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3492" y="759926"/>
            <a:ext cx="5723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0800" algn="just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latin typeface="Times New Roman"/>
                <a:cs typeface="Times New Roman"/>
              </a:rPr>
              <a:t>Characteristics of Metals</a:t>
            </a:r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0883" y="1467812"/>
            <a:ext cx="1138111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indent="-229235">
              <a:spcBef>
                <a:spcPts val="865"/>
              </a:spcBef>
              <a:buAutoNum type="arabicPeriod"/>
              <a:tabLst>
                <a:tab pos="469900" algn="l"/>
              </a:tabLst>
            </a:pPr>
            <a:r>
              <a:rPr lang="en-US" sz="2800" spc="-5" dirty="0">
                <a:latin typeface="Times New Roman"/>
                <a:cs typeface="Times New Roman"/>
              </a:rPr>
              <a:t>Metals are </a:t>
            </a:r>
            <a:r>
              <a:rPr lang="en-US" sz="2800" dirty="0">
                <a:latin typeface="Times New Roman"/>
                <a:cs typeface="Times New Roman"/>
              </a:rPr>
              <a:t>good </a:t>
            </a:r>
            <a:r>
              <a:rPr lang="en-US" sz="2800" spc="-5" dirty="0">
                <a:latin typeface="Times New Roman"/>
                <a:cs typeface="Times New Roman"/>
              </a:rPr>
              <a:t>conductors </a:t>
            </a:r>
            <a:r>
              <a:rPr lang="en-US" sz="2800" dirty="0">
                <a:latin typeface="Times New Roman"/>
                <a:cs typeface="Times New Roman"/>
              </a:rPr>
              <a:t>of </a:t>
            </a:r>
            <a:r>
              <a:rPr lang="en-US" sz="2800" spc="-5" dirty="0">
                <a:latin typeface="Times New Roman"/>
                <a:cs typeface="Times New Roman"/>
              </a:rPr>
              <a:t>electricity (Electrical</a:t>
            </a:r>
            <a:r>
              <a:rPr lang="en-US" sz="2800" spc="2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conductivity).</a:t>
            </a:r>
            <a:endParaRPr lang="en-US" sz="2800" dirty="0">
              <a:latin typeface="Times New Roman"/>
              <a:cs typeface="Times New Roman"/>
            </a:endParaRPr>
          </a:p>
          <a:p>
            <a:pPr marL="469900" indent="-229235">
              <a:buAutoNum type="arabicPeriod"/>
              <a:tabLst>
                <a:tab pos="469900" algn="l"/>
              </a:tabLst>
            </a:pPr>
            <a:r>
              <a:rPr lang="en-US" sz="2800" spc="-5" dirty="0">
                <a:latin typeface="Times New Roman"/>
                <a:cs typeface="Times New Roman"/>
              </a:rPr>
              <a:t>Metals are </a:t>
            </a:r>
            <a:r>
              <a:rPr lang="en-US" sz="2800" dirty="0">
                <a:latin typeface="Times New Roman"/>
                <a:cs typeface="Times New Roman"/>
              </a:rPr>
              <a:t>good </a:t>
            </a:r>
            <a:r>
              <a:rPr lang="en-US" sz="2800" spc="-5" dirty="0">
                <a:latin typeface="Times New Roman"/>
                <a:cs typeface="Times New Roman"/>
              </a:rPr>
              <a:t>conductors </a:t>
            </a:r>
            <a:r>
              <a:rPr lang="en-US" sz="2800" dirty="0">
                <a:latin typeface="Times New Roman"/>
                <a:cs typeface="Times New Roman"/>
              </a:rPr>
              <a:t>of </a:t>
            </a:r>
            <a:r>
              <a:rPr lang="en-US" sz="2800" spc="-5" dirty="0">
                <a:latin typeface="Times New Roman"/>
                <a:cs typeface="Times New Roman"/>
              </a:rPr>
              <a:t>heat (Thermal</a:t>
            </a:r>
            <a:r>
              <a:rPr lang="en-US" sz="2800" spc="2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conductivity)</a:t>
            </a:r>
            <a:endParaRPr lang="en-US" sz="2800" dirty="0">
              <a:latin typeface="Times New Roman"/>
              <a:cs typeface="Times New Roman"/>
            </a:endParaRPr>
          </a:p>
          <a:p>
            <a:pPr marL="469900" indent="-229235">
              <a:buAutoNum type="arabicPeriod"/>
              <a:tabLst>
                <a:tab pos="469900" algn="l"/>
              </a:tabLst>
            </a:pPr>
            <a:r>
              <a:rPr lang="en-US" sz="2800" spc="-5" dirty="0">
                <a:latin typeface="Times New Roman"/>
                <a:cs typeface="Times New Roman"/>
              </a:rPr>
              <a:t>Metals are opaque and have </a:t>
            </a:r>
            <a:r>
              <a:rPr lang="en-US" sz="2800" dirty="0" err="1">
                <a:latin typeface="Times New Roman"/>
                <a:cs typeface="Times New Roman"/>
              </a:rPr>
              <a:t>lustre</a:t>
            </a:r>
            <a:r>
              <a:rPr lang="en-US" sz="2800" dirty="0">
                <a:latin typeface="Times New Roman"/>
                <a:cs typeface="Times New Roman"/>
              </a:rPr>
              <a:t> or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color.</a:t>
            </a:r>
            <a:endParaRPr lang="en-US" sz="2800" dirty="0">
              <a:latin typeface="Times New Roman"/>
              <a:cs typeface="Times New Roman"/>
            </a:endParaRPr>
          </a:p>
          <a:p>
            <a:pPr marL="469900" indent="-229235">
              <a:buAutoNum type="arabicPeriod"/>
              <a:tabLst>
                <a:tab pos="469900" algn="l"/>
              </a:tabLst>
            </a:pPr>
            <a:r>
              <a:rPr lang="en-US" sz="2800" spc="-5" dirty="0">
                <a:latin typeface="Times New Roman"/>
                <a:cs typeface="Times New Roman"/>
              </a:rPr>
              <a:t>Metals are malleable </a:t>
            </a:r>
            <a:r>
              <a:rPr lang="en-US" sz="2800" dirty="0">
                <a:latin typeface="Times New Roman"/>
                <a:cs typeface="Times New Roman"/>
              </a:rPr>
              <a:t>or </a:t>
            </a:r>
            <a:r>
              <a:rPr lang="en-US" sz="2800" spc="-5" dirty="0">
                <a:latin typeface="Times New Roman"/>
                <a:cs typeface="Times New Roman"/>
              </a:rPr>
              <a:t>plastic and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ductile.</a:t>
            </a:r>
            <a:endParaRPr lang="en-US" sz="2800" dirty="0">
              <a:latin typeface="Times New Roman"/>
              <a:cs typeface="Times New Roman"/>
            </a:endParaRPr>
          </a:p>
          <a:p>
            <a:pPr marL="469900" indent="-229235">
              <a:buAutoNum type="arabicPeriod"/>
              <a:tabLst>
                <a:tab pos="469900" algn="l"/>
              </a:tabLst>
            </a:pPr>
            <a:r>
              <a:rPr lang="en-US" sz="2800" spc="-5" dirty="0">
                <a:latin typeface="Times New Roman"/>
                <a:cs typeface="Times New Roman"/>
              </a:rPr>
              <a:t>Metals </a:t>
            </a:r>
            <a:r>
              <a:rPr lang="en-US" sz="2800" dirty="0">
                <a:latin typeface="Times New Roman"/>
                <a:cs typeface="Times New Roman"/>
              </a:rPr>
              <a:t>form</a:t>
            </a:r>
            <a:r>
              <a:rPr lang="en-US" sz="2800" spc="-5" dirty="0">
                <a:latin typeface="Times New Roman"/>
                <a:cs typeface="Times New Roman"/>
              </a:rPr>
              <a:t> alloys.</a:t>
            </a:r>
            <a:endParaRPr lang="en-US" sz="2800" dirty="0">
              <a:latin typeface="Times New Roman"/>
              <a:cs typeface="Times New Roman"/>
            </a:endParaRPr>
          </a:p>
          <a:p>
            <a:pPr marL="469900" indent="-229235">
              <a:buAutoNum type="arabicPeriod"/>
              <a:tabLst>
                <a:tab pos="469900" algn="l"/>
              </a:tabLst>
            </a:pPr>
            <a:r>
              <a:rPr lang="en-US" sz="2800" spc="-5" dirty="0">
                <a:latin typeface="Times New Roman"/>
                <a:cs typeface="Times New Roman"/>
              </a:rPr>
              <a:t>Metals have elasticity.</a:t>
            </a:r>
            <a:endParaRPr lang="en-US" sz="2800" dirty="0">
              <a:latin typeface="Times New Roman"/>
              <a:cs typeface="Times New Roman"/>
            </a:endParaRPr>
          </a:p>
          <a:p>
            <a:pPr marL="469900" indent="-229235">
              <a:buAutoNum type="arabicPeriod"/>
              <a:tabLst>
                <a:tab pos="469900" algn="l"/>
              </a:tabLst>
            </a:pPr>
            <a:r>
              <a:rPr lang="en-US" sz="2800" spc="-5" dirty="0">
                <a:latin typeface="Times New Roman"/>
                <a:cs typeface="Times New Roman"/>
              </a:rPr>
              <a:t>Metals possess high tensile</a:t>
            </a:r>
            <a:r>
              <a:rPr lang="en-US" sz="2800" spc="1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strength.</a:t>
            </a:r>
            <a:endParaRPr lang="en-US" sz="2800" dirty="0">
              <a:latin typeface="Times New Roman"/>
              <a:cs typeface="Times New Roman"/>
            </a:endParaRPr>
          </a:p>
          <a:p>
            <a:pPr marL="469900" indent="-229235">
              <a:buAutoNum type="arabicPeriod"/>
              <a:tabLst>
                <a:tab pos="469900" algn="l"/>
              </a:tabLst>
            </a:pPr>
            <a:r>
              <a:rPr lang="en-US" sz="2800" spc="-5" dirty="0">
                <a:latin typeface="Times New Roman"/>
                <a:cs typeface="Times New Roman"/>
              </a:rPr>
              <a:t>Metals are solids and have high</a:t>
            </a:r>
            <a:r>
              <a:rPr lang="en-US" sz="2800" spc="1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density.</a:t>
            </a:r>
            <a:endParaRPr lang="en-US" sz="2800" dirty="0">
              <a:latin typeface="Times New Roman"/>
              <a:cs typeface="Times New Roman"/>
            </a:endParaRPr>
          </a:p>
          <a:p>
            <a:pPr marL="469900" indent="-229235">
              <a:buAutoNum type="arabicPeriod"/>
              <a:tabLst>
                <a:tab pos="469900" algn="l"/>
              </a:tabLst>
            </a:pPr>
            <a:r>
              <a:rPr lang="en-US" sz="2800" spc="-5" dirty="0">
                <a:latin typeface="Times New Roman"/>
                <a:cs typeface="Times New Roman"/>
              </a:rPr>
              <a:t>Metals have intermediate melting and boiling points as compared </a:t>
            </a:r>
            <a:r>
              <a:rPr lang="en-US" sz="2800" dirty="0">
                <a:latin typeface="Times New Roman"/>
                <a:cs typeface="Times New Roman"/>
              </a:rPr>
              <a:t>to those of </a:t>
            </a:r>
            <a:r>
              <a:rPr lang="en-US" sz="2800" spc="-5" dirty="0">
                <a:latin typeface="Times New Roman"/>
                <a:cs typeface="Times New Roman"/>
              </a:rPr>
              <a:t>covalent and  ionic</a:t>
            </a:r>
            <a:r>
              <a:rPr lang="en-US" sz="2800" spc="-1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compounds.</a:t>
            </a:r>
            <a:endParaRPr lang="en-US" sz="2800" dirty="0">
              <a:latin typeface="Times New Roman"/>
              <a:cs typeface="Times New Roman"/>
            </a:endParaRPr>
          </a:p>
          <a:p>
            <a:pPr marL="469900" indent="-229235">
              <a:buAutoNum type="arabicPeriod"/>
              <a:tabLst>
                <a:tab pos="469900" algn="l"/>
              </a:tabLst>
            </a:pPr>
            <a:r>
              <a:rPr lang="en-US" sz="2800" spc="-5" dirty="0">
                <a:latin typeface="Times New Roman"/>
                <a:cs typeface="Times New Roman"/>
              </a:rPr>
              <a:t>Metals are usually hard</a:t>
            </a:r>
            <a:r>
              <a:rPr lang="en-US" sz="2800" spc="1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solids.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02903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3871" y="3036497"/>
            <a:ext cx="2079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548716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05B47F18-6D55-4EC7-998F-3597BEA894F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" y="518160"/>
            <a:ext cx="10576560" cy="5928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888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4739" y="607814"/>
            <a:ext cx="95013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0" u="none" strike="noStrike" baseline="0" dirty="0">
                <a:latin typeface="TimesNewRomanPS-BoldMT"/>
              </a:rPr>
              <a:t> Some examples of Ionic compounds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739" y="2287532"/>
            <a:ext cx="9052559" cy="40746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67935" y="1540006"/>
            <a:ext cx="3910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0" algn="just">
              <a:lnSpc>
                <a:spcPct val="100000"/>
              </a:lnSpc>
              <a:spcBef>
                <a:spcPts val="865"/>
              </a:spcBef>
            </a:pPr>
            <a:r>
              <a:rPr lang="en-US" sz="2800" dirty="0">
                <a:latin typeface="Times New Roman"/>
                <a:cs typeface="Times New Roman"/>
              </a:rPr>
              <a:t>1.Sodium </a:t>
            </a:r>
            <a:r>
              <a:rPr lang="en-US" sz="2800" spc="-5" dirty="0">
                <a:latin typeface="Times New Roman"/>
                <a:cs typeface="Times New Roman"/>
              </a:rPr>
              <a:t>Chloride, </a:t>
            </a:r>
            <a:r>
              <a:rPr lang="en-US" sz="2800" dirty="0" err="1">
                <a:latin typeface="Times New Roman"/>
                <a:cs typeface="Times New Roman"/>
              </a:rPr>
              <a:t>NaCl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5850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720" y="1554480"/>
            <a:ext cx="9281160" cy="46177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98176" y="744974"/>
            <a:ext cx="4741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>
              <a:lnSpc>
                <a:spcPct val="100000"/>
              </a:lnSpc>
              <a:spcBef>
                <a:spcPts val="605"/>
              </a:spcBef>
            </a:pPr>
            <a:r>
              <a:rPr lang="en-US" sz="2800" dirty="0">
                <a:solidFill>
                  <a:srgbClr val="1A1718"/>
                </a:solidFill>
                <a:latin typeface="Times New Roman"/>
                <a:cs typeface="Times New Roman"/>
              </a:rPr>
              <a:t>2. </a:t>
            </a:r>
            <a:r>
              <a:rPr lang="en-US" sz="2800" spc="-5" dirty="0">
                <a:solidFill>
                  <a:srgbClr val="1A1718"/>
                </a:solidFill>
                <a:latin typeface="Times New Roman"/>
                <a:cs typeface="Times New Roman"/>
              </a:rPr>
              <a:t>Magnesium Chloride,</a:t>
            </a:r>
            <a:r>
              <a:rPr lang="en-US" sz="2800" dirty="0">
                <a:solidFill>
                  <a:srgbClr val="1A1718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srgbClr val="1A1718"/>
                </a:solidFill>
                <a:latin typeface="Times New Roman"/>
                <a:cs typeface="Times New Roman"/>
              </a:rPr>
              <a:t>MgCl</a:t>
            </a:r>
            <a:r>
              <a:rPr lang="en-US" sz="2800" spc="-7" baseline="-10416" dirty="0">
                <a:solidFill>
                  <a:srgbClr val="1A1718"/>
                </a:solidFill>
                <a:latin typeface="Times New Roman"/>
                <a:cs typeface="Times New Roman"/>
              </a:rPr>
              <a:t>2</a:t>
            </a:r>
            <a:endParaRPr lang="en-US" sz="2800" baseline="-10416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3502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3446" y="1080254"/>
            <a:ext cx="5245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algn="just">
              <a:spcBef>
                <a:spcPts val="95"/>
              </a:spcBef>
            </a:pPr>
            <a:r>
              <a:rPr lang="en-US" sz="2800" spc="-5" dirty="0">
                <a:solidFill>
                  <a:srgbClr val="1A1718"/>
                </a:solidFill>
                <a:latin typeface="Times New Roman"/>
                <a:cs typeface="Times New Roman"/>
              </a:rPr>
              <a:t>Ionic Compounds Exist as</a:t>
            </a:r>
            <a:r>
              <a:rPr lang="en-US" sz="2800" spc="15" dirty="0">
                <a:solidFill>
                  <a:srgbClr val="1A1718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srgbClr val="1A1718"/>
                </a:solidFill>
                <a:latin typeface="Times New Roman"/>
                <a:cs typeface="Times New Roman"/>
              </a:rPr>
              <a:t>Crystals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9DF9D3D9-3DD6-4C81-819B-5F102E03B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38" y="2239407"/>
            <a:ext cx="5795670" cy="3143969"/>
          </a:xfrm>
          <a:prstGeom prst="rect">
            <a:avLst/>
          </a:prstGeom>
        </p:spPr>
      </p:pic>
      <p:sp>
        <p:nvSpPr>
          <p:cNvPr id="4" name="object 2"/>
          <p:cNvSpPr/>
          <p:nvPr/>
        </p:nvSpPr>
        <p:spPr>
          <a:xfrm>
            <a:off x="6918960" y="2113826"/>
            <a:ext cx="4594707" cy="3395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4130626" y="5960222"/>
            <a:ext cx="3686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Times New Roman"/>
                <a:cs typeface="Times New Roman"/>
              </a:rPr>
              <a:t>Fig. </a:t>
            </a:r>
            <a:r>
              <a:rPr lang="en-US" spc="-5" dirty="0">
                <a:latin typeface="Times New Roman"/>
                <a:cs typeface="Times New Roman"/>
              </a:rPr>
              <a:t>Ionic crystal </a:t>
            </a:r>
            <a:r>
              <a:rPr lang="en-US" dirty="0">
                <a:latin typeface="Times New Roman"/>
                <a:cs typeface="Times New Roman"/>
              </a:rPr>
              <a:t>of </a:t>
            </a:r>
            <a:r>
              <a:rPr lang="en-US" spc="-5" dirty="0">
                <a:latin typeface="Times New Roman"/>
                <a:cs typeface="Times New Roman"/>
              </a:rPr>
              <a:t>Sodium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Chloride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9552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1988" y="2057548"/>
            <a:ext cx="5423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en-US" b="1" spc="-5" dirty="0">
                <a:latin typeface="Times New Roman"/>
                <a:cs typeface="Times New Roman"/>
              </a:rPr>
              <a:t> </a:t>
            </a:r>
            <a:r>
              <a:rPr lang="en-US" sz="2800" u="sng" spc="-5" dirty="0">
                <a:latin typeface="Times New Roman"/>
                <a:cs typeface="Times New Roman"/>
              </a:rPr>
              <a:t>Characteristics of Ionic</a:t>
            </a:r>
            <a:r>
              <a:rPr lang="en-US" sz="2800" u="sng" spc="15" dirty="0">
                <a:latin typeface="Times New Roman"/>
                <a:cs typeface="Times New Roman"/>
              </a:rPr>
              <a:t> </a:t>
            </a:r>
            <a:r>
              <a:rPr lang="en-US" sz="2800" u="sng" spc="-5" dirty="0">
                <a:latin typeface="Times New Roman"/>
                <a:cs typeface="Times New Roman"/>
              </a:rPr>
              <a:t>compounds:</a:t>
            </a:r>
            <a:endParaRPr lang="en-US" sz="2800" u="sng" dirty="0"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7425" y="3221949"/>
            <a:ext cx="4795095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7965" indent="-215900" algn="just">
              <a:lnSpc>
                <a:spcPts val="1405"/>
              </a:lnSpc>
              <a:buFont typeface="Times New Roman"/>
              <a:buAutoNum type="arabicParenBoth"/>
              <a:tabLst>
                <a:tab pos="228600" algn="l"/>
              </a:tabLst>
            </a:pPr>
            <a:r>
              <a:rPr lang="en-US" sz="2800" spc="-5" dirty="0">
                <a:latin typeface="Times New Roman"/>
                <a:cs typeface="Times New Roman"/>
              </a:rPr>
              <a:t>Solids </a:t>
            </a:r>
            <a:r>
              <a:rPr lang="en-US" sz="2800" dirty="0">
                <a:latin typeface="Times New Roman"/>
                <a:cs typeface="Times New Roman"/>
              </a:rPr>
              <a:t>at Room </a:t>
            </a:r>
            <a:r>
              <a:rPr lang="en-US" sz="2800" spc="-5" dirty="0">
                <a:latin typeface="Times New Roman"/>
                <a:cs typeface="Times New Roman"/>
              </a:rPr>
              <a:t>Temperature.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7425" y="4174241"/>
            <a:ext cx="3627275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7965" indent="-215900" algn="just">
              <a:lnSpc>
                <a:spcPts val="1415"/>
              </a:lnSpc>
              <a:spcBef>
                <a:spcPts val="5"/>
              </a:spcBef>
              <a:buFont typeface="Times New Roman"/>
              <a:buAutoNum type="arabicParenBoth" startAt="2"/>
              <a:tabLst>
                <a:tab pos="228600" algn="l"/>
              </a:tabLst>
            </a:pPr>
            <a:r>
              <a:rPr lang="en-US" sz="2800" dirty="0">
                <a:latin typeface="Times New Roman"/>
                <a:cs typeface="Times New Roman"/>
              </a:rPr>
              <a:t>High </a:t>
            </a:r>
            <a:r>
              <a:rPr lang="en-US" sz="2800" spc="-5" dirty="0">
                <a:latin typeface="Times New Roman"/>
                <a:cs typeface="Times New Roman"/>
              </a:rPr>
              <a:t>Melting Points.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2E259-E7C6-47B8-9FDF-8A0950158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154101"/>
            <a:ext cx="5090160" cy="444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7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844</Words>
  <Application>Microsoft Office PowerPoint</Application>
  <PresentationFormat>Widescreen</PresentationFormat>
  <Paragraphs>106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Arial Rounded MT Bold</vt:lpstr>
      <vt:lpstr>Calibri</vt:lpstr>
      <vt:lpstr>Calibri Light</vt:lpstr>
      <vt:lpstr>Roboto</vt:lpstr>
      <vt:lpstr>Times New Roman</vt:lpstr>
      <vt:lpstr>TimesNewRomanPS-BoldMT</vt:lpstr>
      <vt:lpstr>TimesNewRomanPSMT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Dr. Thamina Acter</cp:lastModifiedBy>
  <cp:revision>24</cp:revision>
  <dcterms:created xsi:type="dcterms:W3CDTF">2022-06-08T03:32:11Z</dcterms:created>
  <dcterms:modified xsi:type="dcterms:W3CDTF">2025-07-29T07:26:06Z</dcterms:modified>
</cp:coreProperties>
</file>