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6" r:id="rId3"/>
    <p:sldId id="278" r:id="rId4"/>
    <p:sldId id="257" r:id="rId5"/>
    <p:sldId id="275" r:id="rId6"/>
    <p:sldId id="258" r:id="rId7"/>
    <p:sldId id="259" r:id="rId8"/>
    <p:sldId id="260" r:id="rId9"/>
    <p:sldId id="262" r:id="rId10"/>
    <p:sldId id="270" r:id="rId11"/>
    <p:sldId id="271" r:id="rId12"/>
    <p:sldId id="272" r:id="rId13"/>
    <p:sldId id="273" r:id="rId14"/>
    <p:sldId id="274" r:id="rId15"/>
    <p:sldId id="263" r:id="rId16"/>
    <p:sldId id="276" r:id="rId17"/>
    <p:sldId id="264" r:id="rId18"/>
    <p:sldId id="277" r:id="rId19"/>
    <p:sldId id="266" r:id="rId20"/>
    <p:sldId id="267" r:id="rId21"/>
    <p:sldId id="268" r:id="rId22"/>
    <p:sldId id="26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FC22E-BFBB-4308-A392-7FBA00CFFB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5C02B8-7679-4F65-9292-43AB319B95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34A0D1-B318-49A4-B706-145761E7BC09}"/>
              </a:ext>
            </a:extLst>
          </p:cNvPr>
          <p:cNvSpPr>
            <a:spLocks noGrp="1"/>
          </p:cNvSpPr>
          <p:nvPr>
            <p:ph type="dt" sz="half" idx="10"/>
          </p:nvPr>
        </p:nvSpPr>
        <p:spPr/>
        <p:txBody>
          <a:bodyPr/>
          <a:lstStyle/>
          <a:p>
            <a:fld id="{BCAD0255-4577-41C4-9203-E71F81235C8D}" type="datetimeFigureOut">
              <a:rPr lang="en-US" smtClean="0"/>
              <a:t>12/6/2022</a:t>
            </a:fld>
            <a:endParaRPr lang="en-US"/>
          </a:p>
        </p:txBody>
      </p:sp>
      <p:sp>
        <p:nvSpPr>
          <p:cNvPr id="5" name="Footer Placeholder 4">
            <a:extLst>
              <a:ext uri="{FF2B5EF4-FFF2-40B4-BE49-F238E27FC236}">
                <a16:creationId xmlns:a16="http://schemas.microsoft.com/office/drawing/2014/main" id="{A1A1B0E7-3A22-49A1-8D82-0DD6254115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9A1FE3-5E57-4405-BE03-D5BB1FC179FD}"/>
              </a:ext>
            </a:extLst>
          </p:cNvPr>
          <p:cNvSpPr>
            <a:spLocks noGrp="1"/>
          </p:cNvSpPr>
          <p:nvPr>
            <p:ph type="sldNum" sz="quarter" idx="12"/>
          </p:nvPr>
        </p:nvSpPr>
        <p:spPr/>
        <p:txBody>
          <a:bodyPr/>
          <a:lstStyle/>
          <a:p>
            <a:fld id="{CB870792-90C2-42B9-ACD6-47AE9FB758F3}" type="slidenum">
              <a:rPr lang="en-US" smtClean="0"/>
              <a:t>‹#›</a:t>
            </a:fld>
            <a:endParaRPr lang="en-US"/>
          </a:p>
        </p:txBody>
      </p:sp>
    </p:spTree>
    <p:extLst>
      <p:ext uri="{BB962C8B-B14F-4D97-AF65-F5344CB8AC3E}">
        <p14:creationId xmlns:p14="http://schemas.microsoft.com/office/powerpoint/2010/main" val="881681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D1814-9C4C-440B-AF49-C69C592024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33EAE5-1038-46FF-A83A-5D6A2E030A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F246FC-23C0-408E-AE26-1B8ECAAC71C0}"/>
              </a:ext>
            </a:extLst>
          </p:cNvPr>
          <p:cNvSpPr>
            <a:spLocks noGrp="1"/>
          </p:cNvSpPr>
          <p:nvPr>
            <p:ph type="dt" sz="half" idx="10"/>
          </p:nvPr>
        </p:nvSpPr>
        <p:spPr/>
        <p:txBody>
          <a:bodyPr/>
          <a:lstStyle/>
          <a:p>
            <a:fld id="{BCAD0255-4577-41C4-9203-E71F81235C8D}" type="datetimeFigureOut">
              <a:rPr lang="en-US" smtClean="0"/>
              <a:t>12/6/2022</a:t>
            </a:fld>
            <a:endParaRPr lang="en-US"/>
          </a:p>
        </p:txBody>
      </p:sp>
      <p:sp>
        <p:nvSpPr>
          <p:cNvPr id="5" name="Footer Placeholder 4">
            <a:extLst>
              <a:ext uri="{FF2B5EF4-FFF2-40B4-BE49-F238E27FC236}">
                <a16:creationId xmlns:a16="http://schemas.microsoft.com/office/drawing/2014/main" id="{98D194DF-951F-4A3C-A207-431C3E6807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31818E-E9D9-4721-9098-2B492AA011ED}"/>
              </a:ext>
            </a:extLst>
          </p:cNvPr>
          <p:cNvSpPr>
            <a:spLocks noGrp="1"/>
          </p:cNvSpPr>
          <p:nvPr>
            <p:ph type="sldNum" sz="quarter" idx="12"/>
          </p:nvPr>
        </p:nvSpPr>
        <p:spPr/>
        <p:txBody>
          <a:bodyPr/>
          <a:lstStyle/>
          <a:p>
            <a:fld id="{CB870792-90C2-42B9-ACD6-47AE9FB758F3}" type="slidenum">
              <a:rPr lang="en-US" smtClean="0"/>
              <a:t>‹#›</a:t>
            </a:fld>
            <a:endParaRPr lang="en-US"/>
          </a:p>
        </p:txBody>
      </p:sp>
    </p:spTree>
    <p:extLst>
      <p:ext uri="{BB962C8B-B14F-4D97-AF65-F5344CB8AC3E}">
        <p14:creationId xmlns:p14="http://schemas.microsoft.com/office/powerpoint/2010/main" val="2083740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20EEB4-3E86-4AA7-8A3C-FAFF9D4E65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78344D-22F9-48C5-85F6-DED4DED12C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F85495-9E20-454F-9193-7598E230F5C8}"/>
              </a:ext>
            </a:extLst>
          </p:cNvPr>
          <p:cNvSpPr>
            <a:spLocks noGrp="1"/>
          </p:cNvSpPr>
          <p:nvPr>
            <p:ph type="dt" sz="half" idx="10"/>
          </p:nvPr>
        </p:nvSpPr>
        <p:spPr/>
        <p:txBody>
          <a:bodyPr/>
          <a:lstStyle/>
          <a:p>
            <a:fld id="{BCAD0255-4577-41C4-9203-E71F81235C8D}" type="datetimeFigureOut">
              <a:rPr lang="en-US" smtClean="0"/>
              <a:t>12/6/2022</a:t>
            </a:fld>
            <a:endParaRPr lang="en-US"/>
          </a:p>
        </p:txBody>
      </p:sp>
      <p:sp>
        <p:nvSpPr>
          <p:cNvPr id="5" name="Footer Placeholder 4">
            <a:extLst>
              <a:ext uri="{FF2B5EF4-FFF2-40B4-BE49-F238E27FC236}">
                <a16:creationId xmlns:a16="http://schemas.microsoft.com/office/drawing/2014/main" id="{E1216796-28F4-4E18-BB28-A74CA60A36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02A5E0-0090-4CEA-B827-572D60D9F915}"/>
              </a:ext>
            </a:extLst>
          </p:cNvPr>
          <p:cNvSpPr>
            <a:spLocks noGrp="1"/>
          </p:cNvSpPr>
          <p:nvPr>
            <p:ph type="sldNum" sz="quarter" idx="12"/>
          </p:nvPr>
        </p:nvSpPr>
        <p:spPr/>
        <p:txBody>
          <a:bodyPr/>
          <a:lstStyle/>
          <a:p>
            <a:fld id="{CB870792-90C2-42B9-ACD6-47AE9FB758F3}" type="slidenum">
              <a:rPr lang="en-US" smtClean="0"/>
              <a:t>‹#›</a:t>
            </a:fld>
            <a:endParaRPr lang="en-US"/>
          </a:p>
        </p:txBody>
      </p:sp>
    </p:spTree>
    <p:extLst>
      <p:ext uri="{BB962C8B-B14F-4D97-AF65-F5344CB8AC3E}">
        <p14:creationId xmlns:p14="http://schemas.microsoft.com/office/powerpoint/2010/main" val="3071753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EF2E3-7CA3-432B-AF44-B0A683A89E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50B671-5B63-4C07-9F01-D0D7DF2B18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767D42-931E-4B0F-B122-BE67CEADCDC6}"/>
              </a:ext>
            </a:extLst>
          </p:cNvPr>
          <p:cNvSpPr>
            <a:spLocks noGrp="1"/>
          </p:cNvSpPr>
          <p:nvPr>
            <p:ph type="dt" sz="half" idx="10"/>
          </p:nvPr>
        </p:nvSpPr>
        <p:spPr/>
        <p:txBody>
          <a:bodyPr/>
          <a:lstStyle/>
          <a:p>
            <a:fld id="{BCAD0255-4577-41C4-9203-E71F81235C8D}" type="datetimeFigureOut">
              <a:rPr lang="en-US" smtClean="0"/>
              <a:t>12/6/2022</a:t>
            </a:fld>
            <a:endParaRPr lang="en-US"/>
          </a:p>
        </p:txBody>
      </p:sp>
      <p:sp>
        <p:nvSpPr>
          <p:cNvPr id="5" name="Footer Placeholder 4">
            <a:extLst>
              <a:ext uri="{FF2B5EF4-FFF2-40B4-BE49-F238E27FC236}">
                <a16:creationId xmlns:a16="http://schemas.microsoft.com/office/drawing/2014/main" id="{022D771E-38E1-490E-ACEC-F97C3CC995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4D8DAE-5439-4B6D-9007-6915A368FE9F}"/>
              </a:ext>
            </a:extLst>
          </p:cNvPr>
          <p:cNvSpPr>
            <a:spLocks noGrp="1"/>
          </p:cNvSpPr>
          <p:nvPr>
            <p:ph type="sldNum" sz="quarter" idx="12"/>
          </p:nvPr>
        </p:nvSpPr>
        <p:spPr/>
        <p:txBody>
          <a:bodyPr/>
          <a:lstStyle/>
          <a:p>
            <a:fld id="{CB870792-90C2-42B9-ACD6-47AE9FB758F3}" type="slidenum">
              <a:rPr lang="en-US" smtClean="0"/>
              <a:t>‹#›</a:t>
            </a:fld>
            <a:endParaRPr lang="en-US"/>
          </a:p>
        </p:txBody>
      </p:sp>
    </p:spTree>
    <p:extLst>
      <p:ext uri="{BB962C8B-B14F-4D97-AF65-F5344CB8AC3E}">
        <p14:creationId xmlns:p14="http://schemas.microsoft.com/office/powerpoint/2010/main" val="3047406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1F394-17D2-4720-AC25-637F291461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69D45A-08F1-4DE6-9846-0B8E637DD7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6259C8-B1E1-4EB1-BD62-1C5BA28C3B5A}"/>
              </a:ext>
            </a:extLst>
          </p:cNvPr>
          <p:cNvSpPr>
            <a:spLocks noGrp="1"/>
          </p:cNvSpPr>
          <p:nvPr>
            <p:ph type="dt" sz="half" idx="10"/>
          </p:nvPr>
        </p:nvSpPr>
        <p:spPr/>
        <p:txBody>
          <a:bodyPr/>
          <a:lstStyle/>
          <a:p>
            <a:fld id="{BCAD0255-4577-41C4-9203-E71F81235C8D}" type="datetimeFigureOut">
              <a:rPr lang="en-US" smtClean="0"/>
              <a:t>12/6/2022</a:t>
            </a:fld>
            <a:endParaRPr lang="en-US"/>
          </a:p>
        </p:txBody>
      </p:sp>
      <p:sp>
        <p:nvSpPr>
          <p:cNvPr id="5" name="Footer Placeholder 4">
            <a:extLst>
              <a:ext uri="{FF2B5EF4-FFF2-40B4-BE49-F238E27FC236}">
                <a16:creationId xmlns:a16="http://schemas.microsoft.com/office/drawing/2014/main" id="{002730B2-0C30-4D2B-84F8-823AE7E9E0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C7FCED-19FA-4C21-974C-34A4ACFAF32A}"/>
              </a:ext>
            </a:extLst>
          </p:cNvPr>
          <p:cNvSpPr>
            <a:spLocks noGrp="1"/>
          </p:cNvSpPr>
          <p:nvPr>
            <p:ph type="sldNum" sz="quarter" idx="12"/>
          </p:nvPr>
        </p:nvSpPr>
        <p:spPr/>
        <p:txBody>
          <a:bodyPr/>
          <a:lstStyle/>
          <a:p>
            <a:fld id="{CB870792-90C2-42B9-ACD6-47AE9FB758F3}" type="slidenum">
              <a:rPr lang="en-US" smtClean="0"/>
              <a:t>‹#›</a:t>
            </a:fld>
            <a:endParaRPr lang="en-US"/>
          </a:p>
        </p:txBody>
      </p:sp>
    </p:spTree>
    <p:extLst>
      <p:ext uri="{BB962C8B-B14F-4D97-AF65-F5344CB8AC3E}">
        <p14:creationId xmlns:p14="http://schemas.microsoft.com/office/powerpoint/2010/main" val="2074050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29256-B0F6-425D-81C6-0BAFBF5624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7F32EF-122F-4795-A3BF-4A1750AC57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EF4272-9B94-43CB-AF64-1F733405C2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43131D-73CB-4ADC-973D-BDDC40747921}"/>
              </a:ext>
            </a:extLst>
          </p:cNvPr>
          <p:cNvSpPr>
            <a:spLocks noGrp="1"/>
          </p:cNvSpPr>
          <p:nvPr>
            <p:ph type="dt" sz="half" idx="10"/>
          </p:nvPr>
        </p:nvSpPr>
        <p:spPr/>
        <p:txBody>
          <a:bodyPr/>
          <a:lstStyle/>
          <a:p>
            <a:fld id="{BCAD0255-4577-41C4-9203-E71F81235C8D}" type="datetimeFigureOut">
              <a:rPr lang="en-US" smtClean="0"/>
              <a:t>12/6/2022</a:t>
            </a:fld>
            <a:endParaRPr lang="en-US"/>
          </a:p>
        </p:txBody>
      </p:sp>
      <p:sp>
        <p:nvSpPr>
          <p:cNvPr id="6" name="Footer Placeholder 5">
            <a:extLst>
              <a:ext uri="{FF2B5EF4-FFF2-40B4-BE49-F238E27FC236}">
                <a16:creationId xmlns:a16="http://schemas.microsoft.com/office/drawing/2014/main" id="{4322C5AF-9CB3-49FF-9B87-BCA66828BF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EF5358-8ECF-481E-9A07-FEDFE15DCFE9}"/>
              </a:ext>
            </a:extLst>
          </p:cNvPr>
          <p:cNvSpPr>
            <a:spLocks noGrp="1"/>
          </p:cNvSpPr>
          <p:nvPr>
            <p:ph type="sldNum" sz="quarter" idx="12"/>
          </p:nvPr>
        </p:nvSpPr>
        <p:spPr/>
        <p:txBody>
          <a:bodyPr/>
          <a:lstStyle/>
          <a:p>
            <a:fld id="{CB870792-90C2-42B9-ACD6-47AE9FB758F3}" type="slidenum">
              <a:rPr lang="en-US" smtClean="0"/>
              <a:t>‹#›</a:t>
            </a:fld>
            <a:endParaRPr lang="en-US"/>
          </a:p>
        </p:txBody>
      </p:sp>
    </p:spTree>
    <p:extLst>
      <p:ext uri="{BB962C8B-B14F-4D97-AF65-F5344CB8AC3E}">
        <p14:creationId xmlns:p14="http://schemas.microsoft.com/office/powerpoint/2010/main" val="4038304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1E069-18AF-4FB9-B8ED-2FF2A61A2F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CE6CAB-FA65-4DC0-9AD8-09FE7563AE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1DD837-AF35-44F9-91CB-68C8CC1963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82E0AC-DD0E-4BD6-8635-3212E272F0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BCFFC9-8AD2-4A9A-89FB-9B651D3369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3219BB-BD6F-429F-A02C-2C19B89028C9}"/>
              </a:ext>
            </a:extLst>
          </p:cNvPr>
          <p:cNvSpPr>
            <a:spLocks noGrp="1"/>
          </p:cNvSpPr>
          <p:nvPr>
            <p:ph type="dt" sz="half" idx="10"/>
          </p:nvPr>
        </p:nvSpPr>
        <p:spPr/>
        <p:txBody>
          <a:bodyPr/>
          <a:lstStyle/>
          <a:p>
            <a:fld id="{BCAD0255-4577-41C4-9203-E71F81235C8D}" type="datetimeFigureOut">
              <a:rPr lang="en-US" smtClean="0"/>
              <a:t>12/6/2022</a:t>
            </a:fld>
            <a:endParaRPr lang="en-US"/>
          </a:p>
        </p:txBody>
      </p:sp>
      <p:sp>
        <p:nvSpPr>
          <p:cNvPr id="8" name="Footer Placeholder 7">
            <a:extLst>
              <a:ext uri="{FF2B5EF4-FFF2-40B4-BE49-F238E27FC236}">
                <a16:creationId xmlns:a16="http://schemas.microsoft.com/office/drawing/2014/main" id="{B03B4995-4847-4AFA-B46C-EB8BE3BB20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60EE9D-D3DD-4869-AF1F-8F22E8769351}"/>
              </a:ext>
            </a:extLst>
          </p:cNvPr>
          <p:cNvSpPr>
            <a:spLocks noGrp="1"/>
          </p:cNvSpPr>
          <p:nvPr>
            <p:ph type="sldNum" sz="quarter" idx="12"/>
          </p:nvPr>
        </p:nvSpPr>
        <p:spPr/>
        <p:txBody>
          <a:bodyPr/>
          <a:lstStyle/>
          <a:p>
            <a:fld id="{CB870792-90C2-42B9-ACD6-47AE9FB758F3}" type="slidenum">
              <a:rPr lang="en-US" smtClean="0"/>
              <a:t>‹#›</a:t>
            </a:fld>
            <a:endParaRPr lang="en-US"/>
          </a:p>
        </p:txBody>
      </p:sp>
    </p:spTree>
    <p:extLst>
      <p:ext uri="{BB962C8B-B14F-4D97-AF65-F5344CB8AC3E}">
        <p14:creationId xmlns:p14="http://schemas.microsoft.com/office/powerpoint/2010/main" val="2480001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5EAE6-AC6D-4A67-BF03-61931D50AB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518061-CF71-41CF-819E-DE8CCF0751F1}"/>
              </a:ext>
            </a:extLst>
          </p:cNvPr>
          <p:cNvSpPr>
            <a:spLocks noGrp="1"/>
          </p:cNvSpPr>
          <p:nvPr>
            <p:ph type="dt" sz="half" idx="10"/>
          </p:nvPr>
        </p:nvSpPr>
        <p:spPr/>
        <p:txBody>
          <a:bodyPr/>
          <a:lstStyle/>
          <a:p>
            <a:fld id="{BCAD0255-4577-41C4-9203-E71F81235C8D}" type="datetimeFigureOut">
              <a:rPr lang="en-US" smtClean="0"/>
              <a:t>12/6/2022</a:t>
            </a:fld>
            <a:endParaRPr lang="en-US"/>
          </a:p>
        </p:txBody>
      </p:sp>
      <p:sp>
        <p:nvSpPr>
          <p:cNvPr id="4" name="Footer Placeholder 3">
            <a:extLst>
              <a:ext uri="{FF2B5EF4-FFF2-40B4-BE49-F238E27FC236}">
                <a16:creationId xmlns:a16="http://schemas.microsoft.com/office/drawing/2014/main" id="{658D1B7B-C5AC-466A-BC89-73FA5CC080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972C9C-AA51-43CF-B404-7D235F79A880}"/>
              </a:ext>
            </a:extLst>
          </p:cNvPr>
          <p:cNvSpPr>
            <a:spLocks noGrp="1"/>
          </p:cNvSpPr>
          <p:nvPr>
            <p:ph type="sldNum" sz="quarter" idx="12"/>
          </p:nvPr>
        </p:nvSpPr>
        <p:spPr/>
        <p:txBody>
          <a:bodyPr/>
          <a:lstStyle/>
          <a:p>
            <a:fld id="{CB870792-90C2-42B9-ACD6-47AE9FB758F3}" type="slidenum">
              <a:rPr lang="en-US" smtClean="0"/>
              <a:t>‹#›</a:t>
            </a:fld>
            <a:endParaRPr lang="en-US"/>
          </a:p>
        </p:txBody>
      </p:sp>
    </p:spTree>
    <p:extLst>
      <p:ext uri="{BB962C8B-B14F-4D97-AF65-F5344CB8AC3E}">
        <p14:creationId xmlns:p14="http://schemas.microsoft.com/office/powerpoint/2010/main" val="2943298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7DFB9E-471E-4357-8B2F-053B5287DA10}"/>
              </a:ext>
            </a:extLst>
          </p:cNvPr>
          <p:cNvSpPr>
            <a:spLocks noGrp="1"/>
          </p:cNvSpPr>
          <p:nvPr>
            <p:ph type="dt" sz="half" idx="10"/>
          </p:nvPr>
        </p:nvSpPr>
        <p:spPr/>
        <p:txBody>
          <a:bodyPr/>
          <a:lstStyle/>
          <a:p>
            <a:fld id="{BCAD0255-4577-41C4-9203-E71F81235C8D}" type="datetimeFigureOut">
              <a:rPr lang="en-US" smtClean="0"/>
              <a:t>12/6/2022</a:t>
            </a:fld>
            <a:endParaRPr lang="en-US"/>
          </a:p>
        </p:txBody>
      </p:sp>
      <p:sp>
        <p:nvSpPr>
          <p:cNvPr id="3" name="Footer Placeholder 2">
            <a:extLst>
              <a:ext uri="{FF2B5EF4-FFF2-40B4-BE49-F238E27FC236}">
                <a16:creationId xmlns:a16="http://schemas.microsoft.com/office/drawing/2014/main" id="{BC6C8F65-BB63-4D49-8A17-10329AB0F9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7C71287-BAC5-4D91-82BE-4BEC7DF997AA}"/>
              </a:ext>
            </a:extLst>
          </p:cNvPr>
          <p:cNvSpPr>
            <a:spLocks noGrp="1"/>
          </p:cNvSpPr>
          <p:nvPr>
            <p:ph type="sldNum" sz="quarter" idx="12"/>
          </p:nvPr>
        </p:nvSpPr>
        <p:spPr/>
        <p:txBody>
          <a:bodyPr/>
          <a:lstStyle/>
          <a:p>
            <a:fld id="{CB870792-90C2-42B9-ACD6-47AE9FB758F3}" type="slidenum">
              <a:rPr lang="en-US" smtClean="0"/>
              <a:t>‹#›</a:t>
            </a:fld>
            <a:endParaRPr lang="en-US"/>
          </a:p>
        </p:txBody>
      </p:sp>
    </p:spTree>
    <p:extLst>
      <p:ext uri="{BB962C8B-B14F-4D97-AF65-F5344CB8AC3E}">
        <p14:creationId xmlns:p14="http://schemas.microsoft.com/office/powerpoint/2010/main" val="534045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C2400-E858-4B69-8298-2544211E7E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D0D122-B24B-4CDF-B38E-16231FA8C2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183658-D5F0-40C5-AC89-FA0604DF69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A617FF-3628-4767-AA31-70094BC58F31}"/>
              </a:ext>
            </a:extLst>
          </p:cNvPr>
          <p:cNvSpPr>
            <a:spLocks noGrp="1"/>
          </p:cNvSpPr>
          <p:nvPr>
            <p:ph type="dt" sz="half" idx="10"/>
          </p:nvPr>
        </p:nvSpPr>
        <p:spPr/>
        <p:txBody>
          <a:bodyPr/>
          <a:lstStyle/>
          <a:p>
            <a:fld id="{BCAD0255-4577-41C4-9203-E71F81235C8D}" type="datetimeFigureOut">
              <a:rPr lang="en-US" smtClean="0"/>
              <a:t>12/6/2022</a:t>
            </a:fld>
            <a:endParaRPr lang="en-US"/>
          </a:p>
        </p:txBody>
      </p:sp>
      <p:sp>
        <p:nvSpPr>
          <p:cNvPr id="6" name="Footer Placeholder 5">
            <a:extLst>
              <a:ext uri="{FF2B5EF4-FFF2-40B4-BE49-F238E27FC236}">
                <a16:creationId xmlns:a16="http://schemas.microsoft.com/office/drawing/2014/main" id="{E05B6041-0F29-49BA-81B0-4214F4F74F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058215-A7D3-4A70-8352-F8BDE89E8A41}"/>
              </a:ext>
            </a:extLst>
          </p:cNvPr>
          <p:cNvSpPr>
            <a:spLocks noGrp="1"/>
          </p:cNvSpPr>
          <p:nvPr>
            <p:ph type="sldNum" sz="quarter" idx="12"/>
          </p:nvPr>
        </p:nvSpPr>
        <p:spPr/>
        <p:txBody>
          <a:bodyPr/>
          <a:lstStyle/>
          <a:p>
            <a:fld id="{CB870792-90C2-42B9-ACD6-47AE9FB758F3}" type="slidenum">
              <a:rPr lang="en-US" smtClean="0"/>
              <a:t>‹#›</a:t>
            </a:fld>
            <a:endParaRPr lang="en-US"/>
          </a:p>
        </p:txBody>
      </p:sp>
    </p:spTree>
    <p:extLst>
      <p:ext uri="{BB962C8B-B14F-4D97-AF65-F5344CB8AC3E}">
        <p14:creationId xmlns:p14="http://schemas.microsoft.com/office/powerpoint/2010/main" val="714700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3FE72-47CB-4EED-AD95-72DA8B91A4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DADFC0-6EBB-4DA4-8C18-082BB5EB88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B4F619-92C5-42A3-874B-2AFF27F257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4FBDD0-9410-41D7-A754-1BE28645602C}"/>
              </a:ext>
            </a:extLst>
          </p:cNvPr>
          <p:cNvSpPr>
            <a:spLocks noGrp="1"/>
          </p:cNvSpPr>
          <p:nvPr>
            <p:ph type="dt" sz="half" idx="10"/>
          </p:nvPr>
        </p:nvSpPr>
        <p:spPr/>
        <p:txBody>
          <a:bodyPr/>
          <a:lstStyle/>
          <a:p>
            <a:fld id="{BCAD0255-4577-41C4-9203-E71F81235C8D}" type="datetimeFigureOut">
              <a:rPr lang="en-US" smtClean="0"/>
              <a:t>12/6/2022</a:t>
            </a:fld>
            <a:endParaRPr lang="en-US"/>
          </a:p>
        </p:txBody>
      </p:sp>
      <p:sp>
        <p:nvSpPr>
          <p:cNvPr id="6" name="Footer Placeholder 5">
            <a:extLst>
              <a:ext uri="{FF2B5EF4-FFF2-40B4-BE49-F238E27FC236}">
                <a16:creationId xmlns:a16="http://schemas.microsoft.com/office/drawing/2014/main" id="{594AAC45-1C63-41A1-9881-3A2D3028F1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332498-F350-4B21-BF03-BCADEBAF2B51}"/>
              </a:ext>
            </a:extLst>
          </p:cNvPr>
          <p:cNvSpPr>
            <a:spLocks noGrp="1"/>
          </p:cNvSpPr>
          <p:nvPr>
            <p:ph type="sldNum" sz="quarter" idx="12"/>
          </p:nvPr>
        </p:nvSpPr>
        <p:spPr/>
        <p:txBody>
          <a:bodyPr/>
          <a:lstStyle/>
          <a:p>
            <a:fld id="{CB870792-90C2-42B9-ACD6-47AE9FB758F3}" type="slidenum">
              <a:rPr lang="en-US" smtClean="0"/>
              <a:t>‹#›</a:t>
            </a:fld>
            <a:endParaRPr lang="en-US"/>
          </a:p>
        </p:txBody>
      </p:sp>
    </p:spTree>
    <p:extLst>
      <p:ext uri="{BB962C8B-B14F-4D97-AF65-F5344CB8AC3E}">
        <p14:creationId xmlns:p14="http://schemas.microsoft.com/office/powerpoint/2010/main" val="356889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285216-2CA0-4FD9-A493-23953CE6EA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4F88483-DAC4-4EC4-8151-A0A2E857F2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EF2F02-6ACA-40A7-BABA-5AC91CB4BF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AD0255-4577-41C4-9203-E71F81235C8D}" type="datetimeFigureOut">
              <a:rPr lang="en-US" smtClean="0"/>
              <a:t>12/6/2022</a:t>
            </a:fld>
            <a:endParaRPr lang="en-US"/>
          </a:p>
        </p:txBody>
      </p:sp>
      <p:sp>
        <p:nvSpPr>
          <p:cNvPr id="5" name="Footer Placeholder 4">
            <a:extLst>
              <a:ext uri="{FF2B5EF4-FFF2-40B4-BE49-F238E27FC236}">
                <a16:creationId xmlns:a16="http://schemas.microsoft.com/office/drawing/2014/main" id="{D30EC4A3-E5C8-407B-9FA9-105629511A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86EB3D2-65CD-406F-A818-9A48DC958D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870792-90C2-42B9-ACD6-47AE9FB758F3}" type="slidenum">
              <a:rPr lang="en-US" smtClean="0"/>
              <a:t>‹#›</a:t>
            </a:fld>
            <a:endParaRPr lang="en-US"/>
          </a:p>
        </p:txBody>
      </p:sp>
    </p:spTree>
    <p:extLst>
      <p:ext uri="{BB962C8B-B14F-4D97-AF65-F5344CB8AC3E}">
        <p14:creationId xmlns:p14="http://schemas.microsoft.com/office/powerpoint/2010/main" val="2191945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png"/></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1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1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2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image" Target="../media/image22.png"/><Relationship Id="rId16"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5531BE-793D-45C5-A11D-A5C9E3EDF36F}"/>
              </a:ext>
            </a:extLst>
          </p:cNvPr>
          <p:cNvSpPr/>
          <p:nvPr/>
        </p:nvSpPr>
        <p:spPr>
          <a:xfrm>
            <a:off x="2550906" y="2489208"/>
            <a:ext cx="6283259" cy="923330"/>
          </a:xfrm>
          <a:prstGeom prst="rect">
            <a:avLst/>
          </a:prstGeom>
        </p:spPr>
        <p:txBody>
          <a:bodyPr wrap="none">
            <a:spAutoFit/>
          </a:bodyPr>
          <a:lstStyle/>
          <a:p>
            <a:r>
              <a:rPr lang="en-US" sz="5400" b="1" dirty="0"/>
              <a:t>Chemical equilibrium</a:t>
            </a:r>
          </a:p>
        </p:txBody>
      </p:sp>
    </p:spTree>
    <p:extLst>
      <p:ext uri="{BB962C8B-B14F-4D97-AF65-F5344CB8AC3E}">
        <p14:creationId xmlns:p14="http://schemas.microsoft.com/office/powerpoint/2010/main" val="1027873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6068" y="171820"/>
            <a:ext cx="7742953" cy="523220"/>
          </a:xfrm>
          <a:prstGeom prst="rect">
            <a:avLst/>
          </a:prstGeom>
        </p:spPr>
        <p:txBody>
          <a:bodyPr wrap="none">
            <a:spAutoFit/>
          </a:bodyPr>
          <a:lstStyle/>
          <a:p>
            <a:r>
              <a:rPr lang="en-US" altLang="ko-KR" sz="2800" b="1" dirty="0"/>
              <a:t># Equilibrium constant in terms of partial pressure:</a:t>
            </a:r>
            <a:endParaRPr lang="ko-KR" altLang="en-US" sz="2800" b="1" dirty="0"/>
          </a:p>
        </p:txBody>
      </p:sp>
      <p:pic>
        <p:nvPicPr>
          <p:cNvPr id="6" name="Picture 5"/>
          <p:cNvPicPr>
            <a:picLocks noChangeAspect="1"/>
          </p:cNvPicPr>
          <p:nvPr/>
        </p:nvPicPr>
        <p:blipFill>
          <a:blip r:embed="rId2"/>
          <a:stretch>
            <a:fillRect/>
          </a:stretch>
        </p:blipFill>
        <p:spPr>
          <a:xfrm>
            <a:off x="4267199" y="791096"/>
            <a:ext cx="3646714" cy="457200"/>
          </a:xfrm>
          <a:prstGeom prst="rect">
            <a:avLst/>
          </a:prstGeom>
        </p:spPr>
      </p:pic>
      <p:pic>
        <p:nvPicPr>
          <p:cNvPr id="7" name="Picture 6"/>
          <p:cNvPicPr>
            <a:picLocks noChangeAspect="1"/>
          </p:cNvPicPr>
          <p:nvPr/>
        </p:nvPicPr>
        <p:blipFill>
          <a:blip r:embed="rId3"/>
          <a:stretch>
            <a:fillRect/>
          </a:stretch>
        </p:blipFill>
        <p:spPr>
          <a:xfrm>
            <a:off x="7300596" y="1411113"/>
            <a:ext cx="2184816" cy="1005840"/>
          </a:xfrm>
          <a:prstGeom prst="rect">
            <a:avLst/>
          </a:prstGeom>
        </p:spPr>
      </p:pic>
      <p:sp>
        <p:nvSpPr>
          <p:cNvPr id="8" name="Rectangle 7"/>
          <p:cNvSpPr/>
          <p:nvPr/>
        </p:nvSpPr>
        <p:spPr>
          <a:xfrm>
            <a:off x="914400" y="2414752"/>
            <a:ext cx="5631680" cy="646331"/>
          </a:xfrm>
          <a:prstGeom prst="rect">
            <a:avLst/>
          </a:prstGeom>
        </p:spPr>
        <p:txBody>
          <a:bodyPr wrap="square">
            <a:spAutoFit/>
          </a:bodyPr>
          <a:lstStyle/>
          <a:p>
            <a:r>
              <a:rPr lang="en-US" altLang="ko-KR" dirty="0">
                <a:solidFill>
                  <a:srgbClr val="231F20"/>
                </a:solidFill>
              </a:rPr>
              <a:t>Assuming that all these gases obey the ideal gas equation, </a:t>
            </a:r>
          </a:p>
          <a:p>
            <a:r>
              <a:rPr lang="en-US" altLang="ko-KR" dirty="0">
                <a:solidFill>
                  <a:srgbClr val="231F20"/>
                </a:solidFill>
              </a:rPr>
              <a:t>the partial pressure (</a:t>
            </a:r>
            <a:r>
              <a:rPr lang="en-US" altLang="ko-KR" i="1" dirty="0">
                <a:solidFill>
                  <a:srgbClr val="231F20"/>
                </a:solidFill>
              </a:rPr>
              <a:t>p</a:t>
            </a:r>
            <a:r>
              <a:rPr lang="en-US" altLang="ko-KR" dirty="0">
                <a:solidFill>
                  <a:srgbClr val="231F20"/>
                </a:solidFill>
              </a:rPr>
              <a:t>) of a gas is: </a:t>
            </a:r>
            <a:endParaRPr lang="ko-KR" altLang="en-US" dirty="0"/>
          </a:p>
        </p:txBody>
      </p:sp>
      <p:pic>
        <p:nvPicPr>
          <p:cNvPr id="9" name="Picture 8"/>
          <p:cNvPicPr>
            <a:picLocks noChangeAspect="1"/>
          </p:cNvPicPr>
          <p:nvPr/>
        </p:nvPicPr>
        <p:blipFill>
          <a:blip r:embed="rId4"/>
          <a:stretch>
            <a:fillRect/>
          </a:stretch>
        </p:blipFill>
        <p:spPr>
          <a:xfrm>
            <a:off x="2361046" y="3298864"/>
            <a:ext cx="1144694" cy="548640"/>
          </a:xfrm>
          <a:prstGeom prst="rect">
            <a:avLst/>
          </a:prstGeom>
        </p:spPr>
      </p:pic>
      <p:pic>
        <p:nvPicPr>
          <p:cNvPr id="11" name="Picture 10"/>
          <p:cNvPicPr>
            <a:picLocks noChangeAspect="1"/>
          </p:cNvPicPr>
          <p:nvPr/>
        </p:nvPicPr>
        <p:blipFill>
          <a:blip r:embed="rId5"/>
          <a:stretch>
            <a:fillRect/>
          </a:stretch>
        </p:blipFill>
        <p:spPr>
          <a:xfrm>
            <a:off x="7453235" y="3030900"/>
            <a:ext cx="3161408" cy="2651760"/>
          </a:xfrm>
          <a:prstGeom prst="rect">
            <a:avLst/>
          </a:prstGeom>
        </p:spPr>
      </p:pic>
      <p:pic>
        <p:nvPicPr>
          <p:cNvPr id="13" name="Picture 12"/>
          <p:cNvPicPr>
            <a:picLocks noChangeAspect="1"/>
          </p:cNvPicPr>
          <p:nvPr/>
        </p:nvPicPr>
        <p:blipFill rotWithShape="1">
          <a:blip r:embed="rId6"/>
          <a:srcRect t="1" r="74640" b="4941"/>
          <a:stretch/>
        </p:blipFill>
        <p:spPr>
          <a:xfrm>
            <a:off x="9889096" y="5189960"/>
            <a:ext cx="556533" cy="260763"/>
          </a:xfrm>
          <a:prstGeom prst="rect">
            <a:avLst/>
          </a:prstGeom>
        </p:spPr>
      </p:pic>
      <p:pic>
        <p:nvPicPr>
          <p:cNvPr id="14" name="Picture 13"/>
          <p:cNvPicPr>
            <a:picLocks noChangeAspect="1"/>
          </p:cNvPicPr>
          <p:nvPr/>
        </p:nvPicPr>
        <p:blipFill rotWithShape="1">
          <a:blip r:embed="rId7"/>
          <a:srcRect r="41908"/>
          <a:stretch/>
        </p:blipFill>
        <p:spPr>
          <a:xfrm>
            <a:off x="7913912" y="5749102"/>
            <a:ext cx="1201157" cy="365760"/>
          </a:xfrm>
          <a:prstGeom prst="rect">
            <a:avLst/>
          </a:prstGeom>
        </p:spPr>
      </p:pic>
      <p:pic>
        <p:nvPicPr>
          <p:cNvPr id="15" name="Picture 14"/>
          <p:cNvPicPr>
            <a:picLocks noChangeAspect="1"/>
          </p:cNvPicPr>
          <p:nvPr/>
        </p:nvPicPr>
        <p:blipFill>
          <a:blip r:embed="rId8"/>
          <a:stretch>
            <a:fillRect/>
          </a:stretch>
        </p:blipFill>
        <p:spPr>
          <a:xfrm>
            <a:off x="3610339" y="3321941"/>
            <a:ext cx="3311013" cy="457200"/>
          </a:xfrm>
          <a:prstGeom prst="rect">
            <a:avLst/>
          </a:prstGeom>
        </p:spPr>
      </p:pic>
      <p:sp>
        <p:nvSpPr>
          <p:cNvPr id="16" name="Rectangle 15"/>
          <p:cNvSpPr/>
          <p:nvPr/>
        </p:nvSpPr>
        <p:spPr>
          <a:xfrm>
            <a:off x="914400" y="4017807"/>
            <a:ext cx="5611739" cy="369332"/>
          </a:xfrm>
          <a:prstGeom prst="rect">
            <a:avLst/>
          </a:prstGeom>
        </p:spPr>
        <p:txBody>
          <a:bodyPr wrap="square">
            <a:spAutoFit/>
          </a:bodyPr>
          <a:lstStyle/>
          <a:p>
            <a:r>
              <a:rPr lang="en-US" altLang="ko-KR" dirty="0">
                <a:solidFill>
                  <a:srgbClr val="231F20"/>
                </a:solidFill>
              </a:rPr>
              <a:t>The partial pressures of individual gases are:</a:t>
            </a:r>
            <a:endParaRPr lang="ko-KR" altLang="en-US" dirty="0"/>
          </a:p>
        </p:txBody>
      </p:sp>
      <p:sp>
        <p:nvSpPr>
          <p:cNvPr id="17" name="Rectangle 16"/>
          <p:cNvSpPr/>
          <p:nvPr/>
        </p:nvSpPr>
        <p:spPr>
          <a:xfrm>
            <a:off x="914400" y="1479396"/>
            <a:ext cx="6999513" cy="646331"/>
          </a:xfrm>
          <a:prstGeom prst="rect">
            <a:avLst/>
          </a:prstGeom>
        </p:spPr>
        <p:txBody>
          <a:bodyPr wrap="square">
            <a:spAutoFit/>
          </a:bodyPr>
          <a:lstStyle/>
          <a:p>
            <a:r>
              <a:rPr lang="en-US" altLang="ko-KR" dirty="0"/>
              <a:t>All reactants (A, B) and products (C, D) are gases. </a:t>
            </a:r>
          </a:p>
          <a:p>
            <a:r>
              <a:rPr lang="en-US" altLang="ko-KR" dirty="0"/>
              <a:t>The equilibrium constant expression in terms of partial pressures as:</a:t>
            </a:r>
            <a:endParaRPr lang="ko-KR" altLang="en-US" dirty="0"/>
          </a:p>
        </p:txBody>
      </p:sp>
      <p:grpSp>
        <p:nvGrpSpPr>
          <p:cNvPr id="27" name="Group 26"/>
          <p:cNvGrpSpPr/>
          <p:nvPr/>
        </p:nvGrpSpPr>
        <p:grpSpPr>
          <a:xfrm>
            <a:off x="1985774" y="4413953"/>
            <a:ext cx="3597597" cy="917676"/>
            <a:chOff x="1054333" y="4622872"/>
            <a:chExt cx="3597597" cy="917676"/>
          </a:xfrm>
        </p:grpSpPr>
        <p:pic>
          <p:nvPicPr>
            <p:cNvPr id="10" name="Picture 9"/>
            <p:cNvPicPr>
              <a:picLocks noChangeAspect="1"/>
            </p:cNvPicPr>
            <p:nvPr/>
          </p:nvPicPr>
          <p:blipFill rotWithShape="1">
            <a:blip r:embed="rId9"/>
            <a:srcRect r="74766"/>
            <a:stretch/>
          </p:blipFill>
          <p:spPr>
            <a:xfrm>
              <a:off x="1054333" y="4622872"/>
              <a:ext cx="1723389" cy="523875"/>
            </a:xfrm>
            <a:prstGeom prst="rect">
              <a:avLst/>
            </a:prstGeom>
          </p:spPr>
        </p:pic>
        <p:pic>
          <p:nvPicPr>
            <p:cNvPr id="19" name="Picture 18"/>
            <p:cNvPicPr>
              <a:picLocks noChangeAspect="1"/>
            </p:cNvPicPr>
            <p:nvPr/>
          </p:nvPicPr>
          <p:blipFill rotWithShape="1">
            <a:blip r:embed="rId9"/>
            <a:srcRect l="25802" r="48600"/>
            <a:stretch/>
          </p:blipFill>
          <p:spPr>
            <a:xfrm>
              <a:off x="1153155" y="5083348"/>
              <a:ext cx="1525743" cy="457200"/>
            </a:xfrm>
            <a:prstGeom prst="rect">
              <a:avLst/>
            </a:prstGeom>
          </p:spPr>
        </p:pic>
        <p:pic>
          <p:nvPicPr>
            <p:cNvPr id="22" name="Picture 21"/>
            <p:cNvPicPr>
              <a:picLocks noChangeAspect="1"/>
            </p:cNvPicPr>
            <p:nvPr/>
          </p:nvPicPr>
          <p:blipFill rotWithShape="1">
            <a:blip r:embed="rId9"/>
            <a:srcRect l="51203" r="23270"/>
            <a:stretch/>
          </p:blipFill>
          <p:spPr>
            <a:xfrm>
              <a:off x="3130468" y="4636244"/>
              <a:ext cx="1521462" cy="457200"/>
            </a:xfrm>
            <a:prstGeom prst="rect">
              <a:avLst/>
            </a:prstGeom>
          </p:spPr>
        </p:pic>
        <p:pic>
          <p:nvPicPr>
            <p:cNvPr id="24" name="Picture 23"/>
            <p:cNvPicPr>
              <a:picLocks noChangeAspect="1"/>
            </p:cNvPicPr>
            <p:nvPr/>
          </p:nvPicPr>
          <p:blipFill rotWithShape="1">
            <a:blip r:embed="rId9"/>
            <a:srcRect l="76245" r="1"/>
            <a:stretch/>
          </p:blipFill>
          <p:spPr>
            <a:xfrm>
              <a:off x="3130468" y="5063324"/>
              <a:ext cx="1415845" cy="457200"/>
            </a:xfrm>
            <a:prstGeom prst="rect">
              <a:avLst/>
            </a:prstGeom>
          </p:spPr>
        </p:pic>
      </p:grpSp>
      <p:sp>
        <p:nvSpPr>
          <p:cNvPr id="25" name="Right Arrow 24"/>
          <p:cNvSpPr/>
          <p:nvPr/>
        </p:nvSpPr>
        <p:spPr>
          <a:xfrm>
            <a:off x="5840070" y="4400797"/>
            <a:ext cx="1295783" cy="789163"/>
          </a:xfrm>
          <a:prstGeom prst="rightArrow">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26" name="Picture 25"/>
          <p:cNvPicPr>
            <a:picLocks noChangeAspect="1"/>
          </p:cNvPicPr>
          <p:nvPr/>
        </p:nvPicPr>
        <p:blipFill rotWithShape="1">
          <a:blip r:embed="rId7"/>
          <a:srcRect l="60203"/>
          <a:stretch/>
        </p:blipFill>
        <p:spPr>
          <a:xfrm>
            <a:off x="7691617" y="6102268"/>
            <a:ext cx="822873" cy="365760"/>
          </a:xfrm>
          <a:prstGeom prst="rect">
            <a:avLst/>
          </a:prstGeom>
        </p:spPr>
      </p:pic>
      <p:sp>
        <p:nvSpPr>
          <p:cNvPr id="28" name="Rectangle 27"/>
          <p:cNvSpPr/>
          <p:nvPr/>
        </p:nvSpPr>
        <p:spPr>
          <a:xfrm>
            <a:off x="7392552" y="2993041"/>
            <a:ext cx="4435826" cy="3604674"/>
          </a:xfrm>
          <a:prstGeom prst="rect">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29" name="Picture 28"/>
          <p:cNvPicPr>
            <a:picLocks noChangeAspect="1"/>
          </p:cNvPicPr>
          <p:nvPr/>
        </p:nvPicPr>
        <p:blipFill rotWithShape="1">
          <a:blip r:embed="rId6"/>
          <a:srcRect l="23802" t="3057" b="-1"/>
          <a:stretch/>
        </p:blipFill>
        <p:spPr>
          <a:xfrm>
            <a:off x="9911027" y="5383749"/>
            <a:ext cx="1672210" cy="265934"/>
          </a:xfrm>
          <a:prstGeom prst="rect">
            <a:avLst/>
          </a:prstGeom>
        </p:spPr>
      </p:pic>
    </p:spTree>
    <p:extLst>
      <p:ext uri="{BB962C8B-B14F-4D97-AF65-F5344CB8AC3E}">
        <p14:creationId xmlns:p14="http://schemas.microsoft.com/office/powerpoint/2010/main" val="3196940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7029" y="430271"/>
            <a:ext cx="8658225" cy="1895475"/>
          </a:xfrm>
          <a:prstGeom prst="rect">
            <a:avLst/>
          </a:prstGeom>
        </p:spPr>
      </p:pic>
      <p:pic>
        <p:nvPicPr>
          <p:cNvPr id="3" name="Picture 2"/>
          <p:cNvPicPr>
            <a:picLocks noChangeAspect="1"/>
          </p:cNvPicPr>
          <p:nvPr/>
        </p:nvPicPr>
        <p:blipFill>
          <a:blip r:embed="rId3"/>
          <a:stretch>
            <a:fillRect/>
          </a:stretch>
        </p:blipFill>
        <p:spPr>
          <a:xfrm>
            <a:off x="907456" y="2386769"/>
            <a:ext cx="7505700" cy="2819400"/>
          </a:xfrm>
          <a:prstGeom prst="rect">
            <a:avLst/>
          </a:prstGeom>
        </p:spPr>
      </p:pic>
    </p:spTree>
    <p:extLst>
      <p:ext uri="{BB962C8B-B14F-4D97-AF65-F5344CB8AC3E}">
        <p14:creationId xmlns:p14="http://schemas.microsoft.com/office/powerpoint/2010/main" val="2171326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14914" y="709390"/>
            <a:ext cx="5381625" cy="704850"/>
          </a:xfrm>
          <a:prstGeom prst="rect">
            <a:avLst/>
          </a:prstGeom>
        </p:spPr>
      </p:pic>
      <p:pic>
        <p:nvPicPr>
          <p:cNvPr id="3" name="Picture 2"/>
          <p:cNvPicPr>
            <a:picLocks noChangeAspect="1"/>
          </p:cNvPicPr>
          <p:nvPr/>
        </p:nvPicPr>
        <p:blipFill>
          <a:blip r:embed="rId3"/>
          <a:stretch>
            <a:fillRect/>
          </a:stretch>
        </p:blipFill>
        <p:spPr>
          <a:xfrm>
            <a:off x="2267528" y="1414240"/>
            <a:ext cx="6067425" cy="4705350"/>
          </a:xfrm>
          <a:prstGeom prst="rect">
            <a:avLst/>
          </a:prstGeom>
        </p:spPr>
      </p:pic>
    </p:spTree>
    <p:extLst>
      <p:ext uri="{BB962C8B-B14F-4D97-AF65-F5344CB8AC3E}">
        <p14:creationId xmlns:p14="http://schemas.microsoft.com/office/powerpoint/2010/main" val="352487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2100" y="544215"/>
            <a:ext cx="4562475" cy="676275"/>
          </a:xfrm>
          <a:prstGeom prst="rect">
            <a:avLst/>
          </a:prstGeom>
        </p:spPr>
      </p:pic>
      <p:pic>
        <p:nvPicPr>
          <p:cNvPr id="4" name="Picture 3"/>
          <p:cNvPicPr>
            <a:picLocks noChangeAspect="1"/>
          </p:cNvPicPr>
          <p:nvPr/>
        </p:nvPicPr>
        <p:blipFill>
          <a:blip r:embed="rId3"/>
          <a:stretch>
            <a:fillRect/>
          </a:stretch>
        </p:blipFill>
        <p:spPr>
          <a:xfrm>
            <a:off x="1983469" y="1220490"/>
            <a:ext cx="8601075" cy="2352675"/>
          </a:xfrm>
          <a:prstGeom prst="rect">
            <a:avLst/>
          </a:prstGeom>
        </p:spPr>
      </p:pic>
      <p:pic>
        <p:nvPicPr>
          <p:cNvPr id="5" name="Picture 4"/>
          <p:cNvPicPr>
            <a:picLocks noChangeAspect="1"/>
          </p:cNvPicPr>
          <p:nvPr/>
        </p:nvPicPr>
        <p:blipFill>
          <a:blip r:embed="rId4"/>
          <a:stretch>
            <a:fillRect/>
          </a:stretch>
        </p:blipFill>
        <p:spPr>
          <a:xfrm>
            <a:off x="2092963" y="3573165"/>
            <a:ext cx="7800975" cy="1676400"/>
          </a:xfrm>
          <a:prstGeom prst="rect">
            <a:avLst/>
          </a:prstGeom>
        </p:spPr>
      </p:pic>
    </p:spTree>
    <p:extLst>
      <p:ext uri="{BB962C8B-B14F-4D97-AF65-F5344CB8AC3E}">
        <p14:creationId xmlns:p14="http://schemas.microsoft.com/office/powerpoint/2010/main" val="2644636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06471" y="431830"/>
            <a:ext cx="8172450" cy="285750"/>
          </a:xfrm>
          <a:prstGeom prst="rect">
            <a:avLst/>
          </a:prstGeom>
        </p:spPr>
      </p:pic>
      <p:pic>
        <p:nvPicPr>
          <p:cNvPr id="3" name="Picture 2"/>
          <p:cNvPicPr>
            <a:picLocks noChangeAspect="1"/>
          </p:cNvPicPr>
          <p:nvPr/>
        </p:nvPicPr>
        <p:blipFill>
          <a:blip r:embed="rId3"/>
          <a:stretch>
            <a:fillRect/>
          </a:stretch>
        </p:blipFill>
        <p:spPr>
          <a:xfrm>
            <a:off x="1206471" y="805442"/>
            <a:ext cx="8629650" cy="5495925"/>
          </a:xfrm>
          <a:prstGeom prst="rect">
            <a:avLst/>
          </a:prstGeom>
        </p:spPr>
      </p:pic>
    </p:spTree>
    <p:extLst>
      <p:ext uri="{BB962C8B-B14F-4D97-AF65-F5344CB8AC3E}">
        <p14:creationId xmlns:p14="http://schemas.microsoft.com/office/powerpoint/2010/main" val="3964582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8127" y="125119"/>
            <a:ext cx="4050340" cy="584775"/>
          </a:xfrm>
          <a:prstGeom prst="rect">
            <a:avLst/>
          </a:prstGeom>
        </p:spPr>
        <p:txBody>
          <a:bodyPr wrap="none">
            <a:spAutoFit/>
          </a:bodyPr>
          <a:lstStyle/>
          <a:p>
            <a:r>
              <a:rPr lang="ko-KR" altLang="en-US" sz="3200" b="1" dirty="0"/>
              <a:t>Le Chatelier’s principle</a:t>
            </a:r>
          </a:p>
        </p:txBody>
      </p:sp>
      <p:sp>
        <p:nvSpPr>
          <p:cNvPr id="3" name="Rectangle 2"/>
          <p:cNvSpPr/>
          <p:nvPr/>
        </p:nvSpPr>
        <p:spPr>
          <a:xfrm>
            <a:off x="1902862" y="778261"/>
            <a:ext cx="8736652" cy="830997"/>
          </a:xfrm>
          <a:prstGeom prst="rect">
            <a:avLst/>
          </a:prstGeom>
        </p:spPr>
        <p:txBody>
          <a:bodyPr wrap="square">
            <a:spAutoFit/>
          </a:bodyPr>
          <a:lstStyle/>
          <a:p>
            <a:r>
              <a:rPr lang="en-US" altLang="ko-KR" sz="2400" dirty="0"/>
              <a:t>“</a:t>
            </a:r>
            <a:r>
              <a:rPr lang="ko-KR" altLang="en-US" sz="2400" dirty="0"/>
              <a:t>when a stress is applied on a system in equilibrium, the system tends to adjust itself so as to reduce the stress</a:t>
            </a:r>
            <a:r>
              <a:rPr lang="en-US" altLang="ko-KR" sz="2400" dirty="0"/>
              <a:t>”</a:t>
            </a:r>
            <a:endParaRPr lang="ko-KR" altLang="en-US" sz="2400" dirty="0"/>
          </a:p>
        </p:txBody>
      </p:sp>
      <p:sp>
        <p:nvSpPr>
          <p:cNvPr id="4" name="Rectangle 3"/>
          <p:cNvSpPr/>
          <p:nvPr/>
        </p:nvSpPr>
        <p:spPr>
          <a:xfrm>
            <a:off x="5184980" y="195789"/>
            <a:ext cx="6362703" cy="584775"/>
          </a:xfrm>
          <a:prstGeom prst="rect">
            <a:avLst/>
          </a:prstGeom>
        </p:spPr>
        <p:txBody>
          <a:bodyPr wrap="square">
            <a:spAutoFit/>
          </a:bodyPr>
          <a:lstStyle/>
          <a:p>
            <a:r>
              <a:rPr lang="en-US" altLang="ko-KR" sz="1600" dirty="0"/>
              <a:t>Changes in reaction variables cause a system to create a new point of equilibrium. This effect is explained by Le </a:t>
            </a:r>
            <a:r>
              <a:rPr lang="en-US" altLang="ko-KR" sz="1600" dirty="0" err="1"/>
              <a:t>Chatelier’s</a:t>
            </a:r>
            <a:r>
              <a:rPr lang="en-US" altLang="ko-KR" sz="1600" dirty="0"/>
              <a:t> principle.</a:t>
            </a:r>
            <a:endParaRPr lang="ko-KR" altLang="en-US" sz="1600" dirty="0"/>
          </a:p>
        </p:txBody>
      </p:sp>
      <p:sp>
        <p:nvSpPr>
          <p:cNvPr id="5" name="Right Arrow 4"/>
          <p:cNvSpPr/>
          <p:nvPr/>
        </p:nvSpPr>
        <p:spPr>
          <a:xfrm>
            <a:off x="4483914" y="264275"/>
            <a:ext cx="425544" cy="4456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Rectangle 6"/>
          <p:cNvSpPr/>
          <p:nvPr/>
        </p:nvSpPr>
        <p:spPr>
          <a:xfrm>
            <a:off x="5132651" y="1562538"/>
            <a:ext cx="507574" cy="369332"/>
          </a:xfrm>
          <a:prstGeom prst="rect">
            <a:avLst/>
          </a:prstGeom>
        </p:spPr>
        <p:txBody>
          <a:bodyPr wrap="square">
            <a:spAutoFit/>
          </a:bodyPr>
          <a:lstStyle/>
          <a:p>
            <a:r>
              <a:rPr lang="en-US" altLang="ko-KR" dirty="0"/>
              <a:t>or</a:t>
            </a:r>
            <a:endParaRPr lang="ko-KR" altLang="en-US" dirty="0"/>
          </a:p>
        </p:txBody>
      </p:sp>
      <p:sp>
        <p:nvSpPr>
          <p:cNvPr id="8" name="Rectangle 7"/>
          <p:cNvSpPr/>
          <p:nvPr/>
        </p:nvSpPr>
        <p:spPr>
          <a:xfrm>
            <a:off x="2723822" y="2293782"/>
            <a:ext cx="8701905" cy="646331"/>
          </a:xfrm>
          <a:prstGeom prst="rect">
            <a:avLst/>
          </a:prstGeom>
        </p:spPr>
        <p:txBody>
          <a:bodyPr wrap="square">
            <a:spAutoFit/>
          </a:bodyPr>
          <a:lstStyle/>
          <a:p>
            <a:r>
              <a:rPr lang="en-US" altLang="ko-KR" dirty="0"/>
              <a:t>“when concentration of any of the reactants or products is changed, the equilibrium shifts in a direction so as to reduce the change in concentration that was made” </a:t>
            </a:r>
            <a:endParaRPr lang="ko-KR" altLang="en-US" dirty="0"/>
          </a:p>
        </p:txBody>
      </p:sp>
      <p:sp>
        <p:nvSpPr>
          <p:cNvPr id="9" name="Rectangle 8"/>
          <p:cNvSpPr/>
          <p:nvPr/>
        </p:nvSpPr>
        <p:spPr>
          <a:xfrm>
            <a:off x="820591" y="5501494"/>
            <a:ext cx="7545741" cy="1015663"/>
          </a:xfrm>
          <a:prstGeom prst="rect">
            <a:avLst/>
          </a:prstGeom>
        </p:spPr>
        <p:txBody>
          <a:bodyPr wrap="square">
            <a:spAutoFit/>
          </a:bodyPr>
          <a:lstStyle/>
          <a:p>
            <a:r>
              <a:rPr lang="en-US" altLang="ko-KR" sz="2000" dirty="0"/>
              <a:t>When N</a:t>
            </a:r>
            <a:r>
              <a:rPr lang="en-US" altLang="ko-KR" sz="2000" baseline="-25000" dirty="0"/>
              <a:t>2</a:t>
            </a:r>
            <a:r>
              <a:rPr lang="en-US" altLang="ko-KR" sz="2000" dirty="0"/>
              <a:t> (or H</a:t>
            </a:r>
            <a:r>
              <a:rPr lang="en-US" altLang="ko-KR" sz="2000" baseline="-25000" dirty="0"/>
              <a:t>2</a:t>
            </a:r>
            <a:r>
              <a:rPr lang="en-US" altLang="ko-KR" sz="2000" dirty="0"/>
              <a:t>) is added to the equilibrium I, </a:t>
            </a:r>
          </a:p>
          <a:p>
            <a:r>
              <a:rPr lang="en-US" altLang="ko-KR" sz="2000" dirty="0"/>
              <a:t>the equilibrium will shift to the right so as to reduce the conc. of N</a:t>
            </a:r>
            <a:r>
              <a:rPr lang="en-US" altLang="ko-KR" sz="2000" baseline="-25000" dirty="0"/>
              <a:t>2</a:t>
            </a:r>
          </a:p>
          <a:p>
            <a:r>
              <a:rPr lang="en-US" altLang="ko-KR" sz="2000" dirty="0"/>
              <a:t>Conc. of NH</a:t>
            </a:r>
            <a:r>
              <a:rPr lang="en-US" altLang="ko-KR" sz="2000" baseline="-25000" dirty="0"/>
              <a:t>3</a:t>
            </a:r>
            <a:r>
              <a:rPr lang="en-US" altLang="ko-KR" sz="2000" dirty="0"/>
              <a:t> at equilibrium II is more than at equilibrium I</a:t>
            </a:r>
            <a:endParaRPr lang="ko-KR" altLang="en-US" sz="2000" dirty="0"/>
          </a:p>
        </p:txBody>
      </p:sp>
      <p:sp>
        <p:nvSpPr>
          <p:cNvPr id="10" name="Rectangle 9"/>
          <p:cNvSpPr/>
          <p:nvPr/>
        </p:nvSpPr>
        <p:spPr>
          <a:xfrm>
            <a:off x="8278855" y="4578164"/>
            <a:ext cx="3407185" cy="923330"/>
          </a:xfrm>
          <a:prstGeom prst="rect">
            <a:avLst/>
          </a:prstGeom>
        </p:spPr>
        <p:txBody>
          <a:bodyPr wrap="square">
            <a:spAutoFit/>
          </a:bodyPr>
          <a:lstStyle/>
          <a:p>
            <a:r>
              <a:rPr lang="en-US" altLang="ko-KR" b="1" dirty="0"/>
              <a:t>To have a better yield of NH</a:t>
            </a:r>
            <a:r>
              <a:rPr lang="en-US" altLang="ko-KR" b="1" baseline="-25000" dirty="0"/>
              <a:t>3</a:t>
            </a:r>
            <a:r>
              <a:rPr lang="en-US" altLang="ko-KR" b="1" dirty="0"/>
              <a:t>, </a:t>
            </a:r>
          </a:p>
          <a:p>
            <a:r>
              <a:rPr lang="en-US" altLang="ko-KR" b="1" dirty="0"/>
              <a:t>one of the reactants should be added in excess</a:t>
            </a:r>
            <a:endParaRPr lang="ko-KR" altLang="en-US" b="1" dirty="0"/>
          </a:p>
        </p:txBody>
      </p:sp>
      <p:sp>
        <p:nvSpPr>
          <p:cNvPr id="12" name="Rectangle 11"/>
          <p:cNvSpPr/>
          <p:nvPr/>
        </p:nvSpPr>
        <p:spPr>
          <a:xfrm>
            <a:off x="983231" y="1842194"/>
            <a:ext cx="4014112" cy="400110"/>
          </a:xfrm>
          <a:prstGeom prst="rect">
            <a:avLst/>
          </a:prstGeom>
        </p:spPr>
        <p:txBody>
          <a:bodyPr wrap="none">
            <a:spAutoFit/>
          </a:bodyPr>
          <a:lstStyle/>
          <a:p>
            <a:r>
              <a:rPr lang="en-US" altLang="ko-KR" sz="2000" b="1" dirty="0"/>
              <a:t>1) Effect of change in concentration:</a:t>
            </a:r>
          </a:p>
        </p:txBody>
      </p:sp>
      <p:grpSp>
        <p:nvGrpSpPr>
          <p:cNvPr id="17" name="Group 16"/>
          <p:cNvGrpSpPr/>
          <p:nvPr/>
        </p:nvGrpSpPr>
        <p:grpSpPr>
          <a:xfrm>
            <a:off x="1082198" y="3093175"/>
            <a:ext cx="6480753" cy="2167179"/>
            <a:chOff x="1078433" y="3346975"/>
            <a:chExt cx="6480753" cy="2167179"/>
          </a:xfrm>
        </p:grpSpPr>
        <p:pic>
          <p:nvPicPr>
            <p:cNvPr id="11" name="Picture 10"/>
            <p:cNvPicPr>
              <a:picLocks noChangeAspect="1"/>
            </p:cNvPicPr>
            <p:nvPr/>
          </p:nvPicPr>
          <p:blipFill>
            <a:blip r:embed="rId2"/>
            <a:stretch>
              <a:fillRect/>
            </a:stretch>
          </p:blipFill>
          <p:spPr>
            <a:xfrm>
              <a:off x="1078433" y="3346975"/>
              <a:ext cx="2649728" cy="365760"/>
            </a:xfrm>
            <a:prstGeom prst="rect">
              <a:avLst/>
            </a:prstGeom>
          </p:spPr>
        </p:pic>
        <p:pic>
          <p:nvPicPr>
            <p:cNvPr id="14" name="Picture 13"/>
            <p:cNvPicPr>
              <a:picLocks noChangeAspect="1"/>
            </p:cNvPicPr>
            <p:nvPr/>
          </p:nvPicPr>
          <p:blipFill>
            <a:blip r:embed="rId3"/>
            <a:stretch>
              <a:fillRect/>
            </a:stretch>
          </p:blipFill>
          <p:spPr>
            <a:xfrm>
              <a:off x="1528379" y="3776794"/>
              <a:ext cx="5655664" cy="1737360"/>
            </a:xfrm>
            <a:prstGeom prst="rect">
              <a:avLst/>
            </a:prstGeom>
          </p:spPr>
        </p:pic>
        <p:pic>
          <p:nvPicPr>
            <p:cNvPr id="15" name="Picture 14"/>
            <p:cNvPicPr>
              <a:picLocks noChangeAspect="1"/>
            </p:cNvPicPr>
            <p:nvPr/>
          </p:nvPicPr>
          <p:blipFill>
            <a:blip r:embed="rId2"/>
            <a:stretch>
              <a:fillRect/>
            </a:stretch>
          </p:blipFill>
          <p:spPr>
            <a:xfrm>
              <a:off x="4909458" y="3346975"/>
              <a:ext cx="2649728" cy="365760"/>
            </a:xfrm>
            <a:prstGeom prst="rect">
              <a:avLst/>
            </a:prstGeom>
          </p:spPr>
        </p:pic>
        <p:sp>
          <p:nvSpPr>
            <p:cNvPr id="16" name="Rectangle 15"/>
            <p:cNvSpPr/>
            <p:nvPr/>
          </p:nvSpPr>
          <p:spPr>
            <a:xfrm>
              <a:off x="6135880" y="5127478"/>
              <a:ext cx="938894" cy="29910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18" name="Picture 17"/>
          <p:cNvPicPr>
            <a:picLocks noChangeAspect="1"/>
          </p:cNvPicPr>
          <p:nvPr/>
        </p:nvPicPr>
        <p:blipFill rotWithShape="1">
          <a:blip r:embed="rId4"/>
          <a:srcRect l="3596" t="43990" r="3759" b="8648"/>
          <a:stretch/>
        </p:blipFill>
        <p:spPr>
          <a:xfrm>
            <a:off x="8121092" y="3429388"/>
            <a:ext cx="3107472" cy="1005840"/>
          </a:xfrm>
          <a:prstGeom prst="rect">
            <a:avLst/>
          </a:prstGeom>
        </p:spPr>
      </p:pic>
    </p:spTree>
    <p:extLst>
      <p:ext uri="{BB962C8B-B14F-4D97-AF65-F5344CB8AC3E}">
        <p14:creationId xmlns:p14="http://schemas.microsoft.com/office/powerpoint/2010/main" val="1658147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3847" y="1970645"/>
            <a:ext cx="2924175" cy="857250"/>
          </a:xfrm>
          <a:prstGeom prst="rect">
            <a:avLst/>
          </a:prstGeom>
        </p:spPr>
      </p:pic>
      <p:pic>
        <p:nvPicPr>
          <p:cNvPr id="3" name="Picture 2"/>
          <p:cNvPicPr>
            <a:picLocks noChangeAspect="1"/>
          </p:cNvPicPr>
          <p:nvPr/>
        </p:nvPicPr>
        <p:blipFill>
          <a:blip r:embed="rId2"/>
          <a:stretch>
            <a:fillRect/>
          </a:stretch>
        </p:blipFill>
        <p:spPr>
          <a:xfrm>
            <a:off x="613847" y="4409303"/>
            <a:ext cx="2924175" cy="857250"/>
          </a:xfrm>
          <a:prstGeom prst="rect">
            <a:avLst/>
          </a:prstGeom>
        </p:spPr>
      </p:pic>
      <p:sp>
        <p:nvSpPr>
          <p:cNvPr id="4" name="Rectangle 3"/>
          <p:cNvSpPr/>
          <p:nvPr/>
        </p:nvSpPr>
        <p:spPr>
          <a:xfrm>
            <a:off x="488961" y="202865"/>
            <a:ext cx="4014112" cy="400110"/>
          </a:xfrm>
          <a:prstGeom prst="rect">
            <a:avLst/>
          </a:prstGeom>
        </p:spPr>
        <p:txBody>
          <a:bodyPr wrap="none">
            <a:spAutoFit/>
          </a:bodyPr>
          <a:lstStyle/>
          <a:p>
            <a:r>
              <a:rPr lang="en-US" altLang="ko-KR" sz="2000" b="1" dirty="0"/>
              <a:t>1) Effect of change in concentration:</a:t>
            </a:r>
          </a:p>
        </p:txBody>
      </p:sp>
      <p:sp>
        <p:nvSpPr>
          <p:cNvPr id="5" name="Rectangle 4"/>
          <p:cNvSpPr/>
          <p:nvPr/>
        </p:nvSpPr>
        <p:spPr>
          <a:xfrm>
            <a:off x="2693772" y="880331"/>
            <a:ext cx="9069860" cy="369332"/>
          </a:xfrm>
          <a:prstGeom prst="rect">
            <a:avLst/>
          </a:prstGeom>
        </p:spPr>
        <p:txBody>
          <a:bodyPr wrap="square">
            <a:spAutoFit/>
          </a:bodyPr>
          <a:lstStyle/>
          <a:p>
            <a:r>
              <a:rPr lang="en-US" dirty="0">
                <a:solidFill>
                  <a:srgbClr val="000000"/>
                </a:solidFill>
                <a:latin typeface="Tahoma" panose="020B0604030504040204" pitchFamily="34" charset="0"/>
              </a:rPr>
              <a:t>What happens if conditions are altered by increasing the concentration of A?</a:t>
            </a:r>
            <a:endParaRPr lang="en-US" dirty="0"/>
          </a:p>
        </p:txBody>
      </p:sp>
      <p:sp>
        <p:nvSpPr>
          <p:cNvPr id="6" name="Rectangle 5"/>
          <p:cNvSpPr/>
          <p:nvPr/>
        </p:nvSpPr>
        <p:spPr>
          <a:xfrm>
            <a:off x="3805882" y="2076104"/>
            <a:ext cx="7545860" cy="646331"/>
          </a:xfrm>
          <a:prstGeom prst="rect">
            <a:avLst/>
          </a:prstGeom>
        </p:spPr>
        <p:txBody>
          <a:bodyPr wrap="square">
            <a:spAutoFit/>
          </a:bodyPr>
          <a:lstStyle/>
          <a:p>
            <a:pPr algn="just"/>
            <a:r>
              <a:rPr lang="en-US" dirty="0"/>
              <a:t>In this case, the equilibrium position will move to the right so that the concentration of A decreases again by reacting it with B to form more C and D. </a:t>
            </a:r>
          </a:p>
        </p:txBody>
      </p:sp>
      <p:sp>
        <p:nvSpPr>
          <p:cNvPr id="7" name="Rectangle 6"/>
          <p:cNvSpPr/>
          <p:nvPr/>
        </p:nvSpPr>
        <p:spPr>
          <a:xfrm>
            <a:off x="3805881" y="4409303"/>
            <a:ext cx="7743567" cy="923330"/>
          </a:xfrm>
          <a:prstGeom prst="rect">
            <a:avLst/>
          </a:prstGeom>
        </p:spPr>
        <p:txBody>
          <a:bodyPr wrap="square">
            <a:spAutoFit/>
          </a:bodyPr>
          <a:lstStyle/>
          <a:p>
            <a:r>
              <a:rPr lang="en-US" dirty="0"/>
              <a:t>If the concentration of A is decreased, the position of equilibrium will move to the left so that the concentration of A increases again. More C and D will react to replace the A that has been removed. The position of equilibrium moves left</a:t>
            </a:r>
          </a:p>
        </p:txBody>
      </p:sp>
      <p:sp>
        <p:nvSpPr>
          <p:cNvPr id="8" name="Rectangle 7"/>
          <p:cNvSpPr/>
          <p:nvPr/>
        </p:nvSpPr>
        <p:spPr>
          <a:xfrm>
            <a:off x="2693772" y="3241240"/>
            <a:ext cx="9069860" cy="369332"/>
          </a:xfrm>
          <a:prstGeom prst="rect">
            <a:avLst/>
          </a:prstGeom>
        </p:spPr>
        <p:txBody>
          <a:bodyPr wrap="square">
            <a:spAutoFit/>
          </a:bodyPr>
          <a:lstStyle/>
          <a:p>
            <a:r>
              <a:rPr lang="en-US" dirty="0">
                <a:solidFill>
                  <a:srgbClr val="000000"/>
                </a:solidFill>
                <a:latin typeface="Tahoma" panose="020B0604030504040204" pitchFamily="34" charset="0"/>
              </a:rPr>
              <a:t>What happens if conditions are altered by decreasing the concentration of A?</a:t>
            </a:r>
            <a:endParaRPr lang="en-US" dirty="0"/>
          </a:p>
        </p:txBody>
      </p:sp>
      <p:sp>
        <p:nvSpPr>
          <p:cNvPr id="13" name="Rectangle 12"/>
          <p:cNvSpPr/>
          <p:nvPr/>
        </p:nvSpPr>
        <p:spPr>
          <a:xfrm>
            <a:off x="1204913" y="4793456"/>
            <a:ext cx="1785937" cy="1214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H="1" flipV="1">
            <a:off x="1223229" y="4792542"/>
            <a:ext cx="1749304" cy="91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993047" y="4969281"/>
            <a:ext cx="2161633" cy="3633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207989" y="4914900"/>
            <a:ext cx="2243988" cy="577081"/>
          </a:xfrm>
          <a:prstGeom prst="rect">
            <a:avLst/>
          </a:prstGeom>
        </p:spPr>
        <p:txBody>
          <a:bodyPr wrap="square">
            <a:spAutoFit/>
          </a:bodyPr>
          <a:lstStyle/>
          <a:p>
            <a:r>
              <a:rPr lang="en-US" sz="1050" dirty="0">
                <a:solidFill>
                  <a:srgbClr val="FF0000"/>
                </a:solidFill>
                <a:latin typeface="Tahoma" panose="020B0604030504040204" pitchFamily="34" charset="0"/>
              </a:rPr>
              <a:t>The position of equilibrium moves to the left if you decrease the concentration of A</a:t>
            </a:r>
            <a:endParaRPr lang="en-US" sz="1050" dirty="0">
              <a:solidFill>
                <a:srgbClr val="FF0000"/>
              </a:solidFill>
            </a:endParaRPr>
          </a:p>
        </p:txBody>
      </p:sp>
    </p:spTree>
    <p:extLst>
      <p:ext uri="{BB962C8B-B14F-4D97-AF65-F5344CB8AC3E}">
        <p14:creationId xmlns:p14="http://schemas.microsoft.com/office/powerpoint/2010/main" val="2772986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8127" y="125119"/>
            <a:ext cx="4050340" cy="584775"/>
          </a:xfrm>
          <a:prstGeom prst="rect">
            <a:avLst/>
          </a:prstGeom>
        </p:spPr>
        <p:txBody>
          <a:bodyPr wrap="none">
            <a:spAutoFit/>
          </a:bodyPr>
          <a:lstStyle/>
          <a:p>
            <a:r>
              <a:rPr lang="ko-KR" altLang="en-US" sz="3200" b="1" dirty="0"/>
              <a:t>Le Chatelier’s principle</a:t>
            </a:r>
          </a:p>
        </p:txBody>
      </p:sp>
      <p:sp>
        <p:nvSpPr>
          <p:cNvPr id="4" name="Rectangle 3"/>
          <p:cNvSpPr/>
          <p:nvPr/>
        </p:nvSpPr>
        <p:spPr>
          <a:xfrm>
            <a:off x="624082" y="677218"/>
            <a:ext cx="3452548" cy="400110"/>
          </a:xfrm>
          <a:prstGeom prst="rect">
            <a:avLst/>
          </a:prstGeom>
        </p:spPr>
        <p:txBody>
          <a:bodyPr wrap="none">
            <a:spAutoFit/>
          </a:bodyPr>
          <a:lstStyle/>
          <a:p>
            <a:r>
              <a:rPr lang="en-US" altLang="ko-KR" sz="2000" b="1" dirty="0"/>
              <a:t>2) Effect of change in pressure:</a:t>
            </a:r>
            <a:endParaRPr lang="ko-KR" altLang="en-US" sz="2000" b="1" dirty="0"/>
          </a:p>
        </p:txBody>
      </p:sp>
      <p:sp>
        <p:nvSpPr>
          <p:cNvPr id="5" name="Rectangle 4"/>
          <p:cNvSpPr/>
          <p:nvPr/>
        </p:nvSpPr>
        <p:spPr>
          <a:xfrm>
            <a:off x="4485289" y="134053"/>
            <a:ext cx="8258086" cy="646331"/>
          </a:xfrm>
          <a:prstGeom prst="rect">
            <a:avLst/>
          </a:prstGeom>
        </p:spPr>
        <p:txBody>
          <a:bodyPr wrap="square">
            <a:spAutoFit/>
          </a:bodyPr>
          <a:lstStyle/>
          <a:p>
            <a:r>
              <a:rPr lang="en-US" altLang="ko-KR" dirty="0"/>
              <a:t>“when pressure is increased on a gaseous equilibrium reaction, </a:t>
            </a:r>
          </a:p>
          <a:p>
            <a:r>
              <a:rPr lang="en-US" altLang="ko-KR" dirty="0"/>
              <a:t>the equilibrium will shift in a direction which tends to decrease the pressure”</a:t>
            </a:r>
            <a:endParaRPr lang="ko-KR" altLang="en-US" dirty="0"/>
          </a:p>
        </p:txBody>
      </p:sp>
      <p:pic>
        <p:nvPicPr>
          <p:cNvPr id="6" name="Picture 5"/>
          <p:cNvPicPr>
            <a:picLocks noChangeAspect="1"/>
          </p:cNvPicPr>
          <p:nvPr/>
        </p:nvPicPr>
        <p:blipFill rotWithShape="1">
          <a:blip r:embed="rId2"/>
          <a:srcRect l="971" r="953"/>
          <a:stretch/>
        </p:blipFill>
        <p:spPr>
          <a:xfrm>
            <a:off x="4600581" y="3863860"/>
            <a:ext cx="7082755" cy="2560320"/>
          </a:xfrm>
          <a:prstGeom prst="rect">
            <a:avLst/>
          </a:prstGeom>
        </p:spPr>
      </p:pic>
      <p:sp>
        <p:nvSpPr>
          <p:cNvPr id="7" name="Rectangle 6"/>
          <p:cNvSpPr/>
          <p:nvPr/>
        </p:nvSpPr>
        <p:spPr>
          <a:xfrm>
            <a:off x="231283" y="5200741"/>
            <a:ext cx="3845347" cy="523220"/>
          </a:xfrm>
          <a:prstGeom prst="rect">
            <a:avLst/>
          </a:prstGeom>
        </p:spPr>
        <p:txBody>
          <a:bodyPr wrap="square">
            <a:spAutoFit/>
          </a:bodyPr>
          <a:lstStyle/>
          <a:p>
            <a:r>
              <a:rPr lang="en-US" altLang="ko-KR" sz="1400" b="1" dirty="0"/>
              <a:t>P= Pressure of a gaseous reaction at equilibrium </a:t>
            </a:r>
          </a:p>
          <a:p>
            <a:r>
              <a:rPr lang="en-US" altLang="ko-KR" sz="1400" b="1" dirty="0"/>
              <a:t>n = Total number of molecules in reaction</a:t>
            </a:r>
            <a:endParaRPr lang="ko-KR" altLang="en-US" sz="1400" b="1" dirty="0"/>
          </a:p>
        </p:txBody>
      </p:sp>
      <p:sp>
        <p:nvSpPr>
          <p:cNvPr id="13" name="Rectangle 12"/>
          <p:cNvSpPr/>
          <p:nvPr/>
        </p:nvSpPr>
        <p:spPr>
          <a:xfrm>
            <a:off x="231283" y="5844049"/>
            <a:ext cx="4027208" cy="461665"/>
          </a:xfrm>
          <a:prstGeom prst="rect">
            <a:avLst/>
          </a:prstGeom>
        </p:spPr>
        <p:txBody>
          <a:bodyPr wrap="square">
            <a:spAutoFit/>
          </a:bodyPr>
          <a:lstStyle/>
          <a:p>
            <a:r>
              <a:rPr lang="en-US" altLang="ko-KR" sz="1200" b="1" dirty="0"/>
              <a:t>Collisions of gas particles with container wall = Pressure </a:t>
            </a:r>
          </a:p>
          <a:p>
            <a:r>
              <a:rPr lang="en-US" altLang="ko-KR" sz="1200" b="1" dirty="0"/>
              <a:t>More gas particles = more collisions =  more greater pressure </a:t>
            </a:r>
            <a:endParaRPr lang="ko-KR" altLang="en-US" sz="1200" b="1" dirty="0"/>
          </a:p>
        </p:txBody>
      </p:sp>
      <p:pic>
        <p:nvPicPr>
          <p:cNvPr id="27" name="Picture 26"/>
          <p:cNvPicPr>
            <a:picLocks noChangeAspect="1"/>
          </p:cNvPicPr>
          <p:nvPr/>
        </p:nvPicPr>
        <p:blipFill rotWithShape="1">
          <a:blip r:embed="rId3"/>
          <a:srcRect l="67958" t="22636" r="1913" b="5736"/>
          <a:stretch/>
        </p:blipFill>
        <p:spPr>
          <a:xfrm>
            <a:off x="1184157" y="1205353"/>
            <a:ext cx="2107026" cy="3383280"/>
          </a:xfrm>
          <a:prstGeom prst="rect">
            <a:avLst/>
          </a:prstGeom>
        </p:spPr>
      </p:pic>
      <p:grpSp>
        <p:nvGrpSpPr>
          <p:cNvPr id="31" name="Group 30"/>
          <p:cNvGrpSpPr/>
          <p:nvPr/>
        </p:nvGrpSpPr>
        <p:grpSpPr>
          <a:xfrm>
            <a:off x="1153869" y="4540689"/>
            <a:ext cx="2563289" cy="686873"/>
            <a:chOff x="1598012" y="4471017"/>
            <a:chExt cx="2563289" cy="686873"/>
          </a:xfrm>
        </p:grpSpPr>
        <p:sp>
          <p:nvSpPr>
            <p:cNvPr id="14" name="Rectangle 13"/>
            <p:cNvSpPr/>
            <p:nvPr/>
          </p:nvSpPr>
          <p:spPr>
            <a:xfrm>
              <a:off x="2346991" y="4518263"/>
              <a:ext cx="1601721" cy="338554"/>
            </a:xfrm>
            <a:prstGeom prst="rect">
              <a:avLst/>
            </a:prstGeom>
          </p:spPr>
          <p:txBody>
            <a:bodyPr wrap="none">
              <a:spAutoFit/>
            </a:bodyPr>
            <a:lstStyle/>
            <a:p>
              <a:r>
                <a:rPr lang="en-US" altLang="ko-KR" sz="1600" dirty="0">
                  <a:solidFill>
                    <a:srgbClr val="000000"/>
                  </a:solidFill>
                  <a:latin typeface="Times New Roman" panose="02020603050405020304" pitchFamily="18" charset="0"/>
                </a:rPr>
                <a:t>[from PV = </a:t>
              </a:r>
              <a:r>
                <a:rPr lang="en-US" altLang="ko-KR" sz="1600" dirty="0" err="1">
                  <a:solidFill>
                    <a:srgbClr val="000000"/>
                  </a:solidFill>
                  <a:latin typeface="Times New Roman" panose="02020603050405020304" pitchFamily="18" charset="0"/>
                </a:rPr>
                <a:t>nRT</a:t>
              </a:r>
              <a:r>
                <a:rPr lang="en-US" altLang="ko-KR" sz="1600" dirty="0">
                  <a:solidFill>
                    <a:srgbClr val="000000"/>
                  </a:solidFill>
                  <a:latin typeface="Times New Roman" panose="02020603050405020304" pitchFamily="18" charset="0"/>
                </a:rPr>
                <a:t>]</a:t>
              </a:r>
              <a:endParaRPr lang="en-US" altLang="ko-KR" sz="1600" i="0" dirty="0">
                <a:solidFill>
                  <a:srgbClr val="000000"/>
                </a:solidFill>
                <a:effectLst/>
                <a:latin typeface="Times New Roman" panose="02020603050405020304" pitchFamily="18" charset="0"/>
              </a:endParaRPr>
            </a:p>
          </p:txBody>
        </p:sp>
        <p:sp>
          <p:nvSpPr>
            <p:cNvPr id="28" name="Rectangle 27"/>
            <p:cNvSpPr/>
            <p:nvPr/>
          </p:nvSpPr>
          <p:spPr>
            <a:xfrm>
              <a:off x="1598012" y="4471017"/>
              <a:ext cx="805285" cy="400110"/>
            </a:xfrm>
            <a:prstGeom prst="rect">
              <a:avLst/>
            </a:prstGeom>
          </p:spPr>
          <p:txBody>
            <a:bodyPr wrap="none">
              <a:spAutoFit/>
            </a:bodyPr>
            <a:lstStyle/>
            <a:p>
              <a:r>
                <a:rPr lang="en-US" altLang="ko-KR" sz="2000" b="1" dirty="0">
                  <a:solidFill>
                    <a:srgbClr val="000000"/>
                  </a:solidFill>
                  <a:latin typeface="Times New Roman" panose="02020603050405020304" pitchFamily="18" charset="0"/>
                </a:rPr>
                <a:t>P  </a:t>
              </a:r>
              <a:r>
                <a:rPr lang="el-GR" altLang="ko-KR" sz="2000" b="1" dirty="0">
                  <a:solidFill>
                    <a:srgbClr val="000000"/>
                  </a:solidFill>
                  <a:latin typeface="Times New Roman" panose="02020603050405020304" pitchFamily="18" charset="0"/>
                </a:rPr>
                <a:t>α</a:t>
              </a:r>
              <a:r>
                <a:rPr lang="en-US" altLang="ko-KR" sz="2000" b="1" dirty="0">
                  <a:solidFill>
                    <a:srgbClr val="000000"/>
                  </a:solidFill>
                  <a:latin typeface="Times New Roman" panose="02020603050405020304" pitchFamily="18" charset="0"/>
                </a:rPr>
                <a:t> </a:t>
              </a:r>
              <a:r>
                <a:rPr lang="en-US" altLang="ko-KR" sz="2000" b="1" dirty="0">
                  <a:solidFill>
                    <a:srgbClr val="FF0000"/>
                  </a:solidFill>
                  <a:latin typeface="Times New Roman" panose="02020603050405020304" pitchFamily="18" charset="0"/>
                </a:rPr>
                <a:t>n</a:t>
              </a:r>
              <a:endParaRPr lang="en-US" altLang="ko-KR" sz="2000" b="1" i="0" dirty="0">
                <a:solidFill>
                  <a:srgbClr val="FF0000"/>
                </a:solidFill>
                <a:effectLst/>
                <a:latin typeface="Times New Roman" panose="02020603050405020304" pitchFamily="18" charset="0"/>
              </a:endParaRPr>
            </a:p>
          </p:txBody>
        </p:sp>
        <p:sp>
          <p:nvSpPr>
            <p:cNvPr id="29" name="Rectangle 28"/>
            <p:cNvSpPr/>
            <p:nvPr/>
          </p:nvSpPr>
          <p:spPr>
            <a:xfrm>
              <a:off x="1599635" y="4757780"/>
              <a:ext cx="819455" cy="400110"/>
            </a:xfrm>
            <a:prstGeom prst="rect">
              <a:avLst/>
            </a:prstGeom>
          </p:spPr>
          <p:txBody>
            <a:bodyPr wrap="none">
              <a:spAutoFit/>
            </a:bodyPr>
            <a:lstStyle/>
            <a:p>
              <a:r>
                <a:rPr lang="en-US" altLang="ko-KR" sz="2000" b="1" dirty="0">
                  <a:solidFill>
                    <a:srgbClr val="000000"/>
                  </a:solidFill>
                  <a:latin typeface="Times New Roman" panose="02020603050405020304" pitchFamily="18" charset="0"/>
                </a:rPr>
                <a:t> </a:t>
              </a:r>
              <a:r>
                <a:rPr lang="en-US" altLang="ko-KR" sz="2000" b="1" dirty="0">
                  <a:solidFill>
                    <a:srgbClr val="FF0000"/>
                  </a:solidFill>
                  <a:latin typeface="Times New Roman" panose="02020603050405020304" pitchFamily="18" charset="0"/>
                </a:rPr>
                <a:t>n</a:t>
              </a:r>
              <a:r>
                <a:rPr lang="en-US" altLang="ko-KR" sz="2000" b="1" dirty="0">
                  <a:solidFill>
                    <a:srgbClr val="000000"/>
                  </a:solidFill>
                  <a:latin typeface="Times New Roman" panose="02020603050405020304" pitchFamily="18" charset="0"/>
                </a:rPr>
                <a:t> </a:t>
              </a:r>
              <a:r>
                <a:rPr lang="el-GR" altLang="ko-KR" sz="2000" b="1" dirty="0">
                  <a:solidFill>
                    <a:srgbClr val="000000"/>
                  </a:solidFill>
                  <a:latin typeface="Times New Roman" panose="02020603050405020304" pitchFamily="18" charset="0"/>
                </a:rPr>
                <a:t>α</a:t>
              </a:r>
              <a:r>
                <a:rPr lang="en-US" altLang="ko-KR" sz="2000" b="1" dirty="0">
                  <a:solidFill>
                    <a:srgbClr val="000000"/>
                  </a:solidFill>
                  <a:latin typeface="Times New Roman" panose="02020603050405020304" pitchFamily="18" charset="0"/>
                </a:rPr>
                <a:t> P</a:t>
              </a:r>
              <a:endParaRPr lang="en-US" altLang="ko-KR" sz="2000" b="1" i="0" dirty="0">
                <a:solidFill>
                  <a:srgbClr val="000000"/>
                </a:solidFill>
                <a:effectLst/>
                <a:latin typeface="Times New Roman" panose="02020603050405020304" pitchFamily="18" charset="0"/>
              </a:endParaRPr>
            </a:p>
          </p:txBody>
        </p:sp>
        <p:sp>
          <p:nvSpPr>
            <p:cNvPr id="30" name="Rectangle 29"/>
            <p:cNvSpPr/>
            <p:nvPr/>
          </p:nvSpPr>
          <p:spPr>
            <a:xfrm>
              <a:off x="2350356" y="4800631"/>
              <a:ext cx="1810945" cy="338554"/>
            </a:xfrm>
            <a:prstGeom prst="rect">
              <a:avLst/>
            </a:prstGeom>
          </p:spPr>
          <p:txBody>
            <a:bodyPr wrap="none">
              <a:spAutoFit/>
            </a:bodyPr>
            <a:lstStyle/>
            <a:p>
              <a:r>
                <a:rPr lang="en-US" altLang="ko-KR" sz="1600" dirty="0">
                  <a:solidFill>
                    <a:srgbClr val="000000"/>
                  </a:solidFill>
                  <a:latin typeface="Times New Roman" panose="02020603050405020304" pitchFamily="18" charset="0"/>
                </a:rPr>
                <a:t>[if V, T = constant]</a:t>
              </a:r>
              <a:endParaRPr lang="en-US" altLang="ko-KR" sz="1600" i="0" dirty="0">
                <a:solidFill>
                  <a:srgbClr val="000000"/>
                </a:solidFill>
                <a:effectLst/>
                <a:latin typeface="Times New Roman" panose="02020603050405020304" pitchFamily="18" charset="0"/>
              </a:endParaRPr>
            </a:p>
          </p:txBody>
        </p:sp>
      </p:grpSp>
      <p:grpSp>
        <p:nvGrpSpPr>
          <p:cNvPr id="72" name="Group 71"/>
          <p:cNvGrpSpPr/>
          <p:nvPr/>
        </p:nvGrpSpPr>
        <p:grpSpPr>
          <a:xfrm>
            <a:off x="4322585" y="1581076"/>
            <a:ext cx="7643383" cy="2187231"/>
            <a:chOff x="4390481" y="1478244"/>
            <a:chExt cx="7643383" cy="2187231"/>
          </a:xfrm>
        </p:grpSpPr>
        <p:grpSp>
          <p:nvGrpSpPr>
            <p:cNvPr id="41" name="Group 40"/>
            <p:cNvGrpSpPr/>
            <p:nvPr/>
          </p:nvGrpSpPr>
          <p:grpSpPr>
            <a:xfrm>
              <a:off x="4496019" y="1478244"/>
              <a:ext cx="1132902" cy="1201783"/>
              <a:chOff x="4876800" y="1489166"/>
              <a:chExt cx="1132902" cy="1201783"/>
            </a:xfrm>
          </p:grpSpPr>
          <p:sp>
            <p:nvSpPr>
              <p:cNvPr id="32" name="Rectangle 31"/>
              <p:cNvSpPr/>
              <p:nvPr/>
            </p:nvSpPr>
            <p:spPr>
              <a:xfrm>
                <a:off x="4876800" y="1489166"/>
                <a:ext cx="1132902" cy="120178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Oval 32"/>
              <p:cNvSpPr/>
              <p:nvPr/>
            </p:nvSpPr>
            <p:spPr>
              <a:xfrm>
                <a:off x="4953969" y="1566893"/>
                <a:ext cx="185268" cy="19335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4" name="Oval 33"/>
              <p:cNvSpPr/>
              <p:nvPr/>
            </p:nvSpPr>
            <p:spPr>
              <a:xfrm>
                <a:off x="5462997" y="1989260"/>
                <a:ext cx="185268" cy="19335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 name="Oval 34"/>
              <p:cNvSpPr/>
              <p:nvPr/>
            </p:nvSpPr>
            <p:spPr>
              <a:xfrm>
                <a:off x="5076297" y="2251554"/>
                <a:ext cx="185268" cy="19335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 name="Oval 35"/>
              <p:cNvSpPr/>
              <p:nvPr/>
            </p:nvSpPr>
            <p:spPr>
              <a:xfrm>
                <a:off x="5362079" y="2406949"/>
                <a:ext cx="185268" cy="19335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7" name="Oval 36"/>
              <p:cNvSpPr/>
              <p:nvPr/>
            </p:nvSpPr>
            <p:spPr>
              <a:xfrm>
                <a:off x="5168828" y="1911873"/>
                <a:ext cx="185268" cy="19335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 name="Oval 37"/>
              <p:cNvSpPr/>
              <p:nvPr/>
            </p:nvSpPr>
            <p:spPr>
              <a:xfrm>
                <a:off x="5727051" y="2438500"/>
                <a:ext cx="185268" cy="19335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Oval 38"/>
              <p:cNvSpPr/>
              <p:nvPr/>
            </p:nvSpPr>
            <p:spPr>
              <a:xfrm>
                <a:off x="5755025" y="1790777"/>
                <a:ext cx="185268" cy="19335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Oval 39"/>
              <p:cNvSpPr/>
              <p:nvPr/>
            </p:nvSpPr>
            <p:spPr>
              <a:xfrm>
                <a:off x="5342895" y="1571571"/>
                <a:ext cx="185268" cy="19335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42" name="Group 41"/>
            <p:cNvGrpSpPr/>
            <p:nvPr/>
          </p:nvGrpSpPr>
          <p:grpSpPr>
            <a:xfrm>
              <a:off x="10550434" y="1518624"/>
              <a:ext cx="1132902" cy="1201783"/>
              <a:chOff x="4876800" y="1489166"/>
              <a:chExt cx="1132902" cy="1201783"/>
            </a:xfrm>
          </p:grpSpPr>
          <p:sp>
            <p:nvSpPr>
              <p:cNvPr id="43" name="Rectangle 42"/>
              <p:cNvSpPr/>
              <p:nvPr/>
            </p:nvSpPr>
            <p:spPr>
              <a:xfrm>
                <a:off x="4876800" y="1489166"/>
                <a:ext cx="1132902" cy="120178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4" name="Oval 43"/>
              <p:cNvSpPr/>
              <p:nvPr/>
            </p:nvSpPr>
            <p:spPr>
              <a:xfrm>
                <a:off x="4953969" y="1566893"/>
                <a:ext cx="185268" cy="19335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 name="Oval 44"/>
              <p:cNvSpPr/>
              <p:nvPr/>
            </p:nvSpPr>
            <p:spPr>
              <a:xfrm>
                <a:off x="5462997" y="1989260"/>
                <a:ext cx="185268" cy="19335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6" name="Oval 45"/>
              <p:cNvSpPr/>
              <p:nvPr/>
            </p:nvSpPr>
            <p:spPr>
              <a:xfrm>
                <a:off x="5076297" y="2251554"/>
                <a:ext cx="185268" cy="19335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 name="Oval 46"/>
              <p:cNvSpPr/>
              <p:nvPr/>
            </p:nvSpPr>
            <p:spPr>
              <a:xfrm>
                <a:off x="5362079" y="2406949"/>
                <a:ext cx="185268" cy="19335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 name="Oval 47"/>
              <p:cNvSpPr/>
              <p:nvPr/>
            </p:nvSpPr>
            <p:spPr>
              <a:xfrm>
                <a:off x="5168828" y="1911873"/>
                <a:ext cx="185268" cy="19335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9" name="Oval 48"/>
              <p:cNvSpPr/>
              <p:nvPr/>
            </p:nvSpPr>
            <p:spPr>
              <a:xfrm>
                <a:off x="5727051" y="2438500"/>
                <a:ext cx="185268" cy="19335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0" name="Oval 49"/>
              <p:cNvSpPr/>
              <p:nvPr/>
            </p:nvSpPr>
            <p:spPr>
              <a:xfrm>
                <a:off x="5755025" y="1790777"/>
                <a:ext cx="185268" cy="19335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1" name="Oval 50"/>
              <p:cNvSpPr/>
              <p:nvPr/>
            </p:nvSpPr>
            <p:spPr>
              <a:xfrm>
                <a:off x="5342895" y="1571571"/>
                <a:ext cx="185268" cy="19335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62" name="Rectangle 61"/>
            <p:cNvSpPr/>
            <p:nvPr/>
          </p:nvSpPr>
          <p:spPr>
            <a:xfrm>
              <a:off x="7130662" y="2752405"/>
              <a:ext cx="1712327" cy="913070"/>
            </a:xfrm>
            <a:prstGeom prst="rect">
              <a:avLst/>
            </a:prstGeom>
          </p:spPr>
          <p:txBody>
            <a:bodyPr wrap="none">
              <a:spAutoFit/>
            </a:bodyPr>
            <a:lstStyle/>
            <a:p>
              <a:pPr algn="ctr"/>
              <a:r>
                <a:rPr lang="en-US" altLang="ko-KR" sz="1600" dirty="0">
                  <a:solidFill>
                    <a:srgbClr val="000000"/>
                  </a:solidFill>
                  <a:latin typeface="Times New Roman" panose="02020603050405020304" pitchFamily="18" charset="0"/>
                </a:rPr>
                <a:t>At equilibrium</a:t>
              </a:r>
            </a:p>
            <a:p>
              <a:pPr algn="ctr"/>
              <a:r>
                <a:rPr lang="en-US" altLang="ko-KR" sz="1600" dirty="0">
                  <a:solidFill>
                    <a:srgbClr val="000000"/>
                  </a:solidFill>
                  <a:latin typeface="Times New Roman" panose="02020603050405020304" pitchFamily="18" charset="0"/>
                </a:rPr>
                <a:t>N</a:t>
              </a:r>
              <a:r>
                <a:rPr lang="en-US" altLang="ko-KR" sz="1600" baseline="-25000" dirty="0">
                  <a:solidFill>
                    <a:srgbClr val="000000"/>
                  </a:solidFill>
                  <a:latin typeface="Times New Roman" panose="02020603050405020304" pitchFamily="18" charset="0"/>
                </a:rPr>
                <a:t>2</a:t>
              </a:r>
              <a:r>
                <a:rPr lang="en-US" altLang="ko-KR" sz="1600" dirty="0">
                  <a:solidFill>
                    <a:srgbClr val="000000"/>
                  </a:solidFill>
                  <a:latin typeface="Times New Roman" panose="02020603050405020304" pitchFamily="18" charset="0"/>
                </a:rPr>
                <a:t> + 3H</a:t>
              </a:r>
              <a:r>
                <a:rPr lang="en-US" altLang="ko-KR" sz="1600" baseline="-25000" dirty="0">
                  <a:solidFill>
                    <a:srgbClr val="000000"/>
                  </a:solidFill>
                  <a:latin typeface="Times New Roman" panose="02020603050405020304" pitchFamily="18" charset="0"/>
                </a:rPr>
                <a:t>2</a:t>
              </a:r>
              <a:r>
                <a:rPr lang="en-US" altLang="ko-KR" sz="1600" dirty="0">
                  <a:solidFill>
                    <a:srgbClr val="000000"/>
                  </a:solidFill>
                  <a:latin typeface="Times New Roman" panose="02020603050405020304" pitchFamily="18" charset="0"/>
                </a:rPr>
                <a:t> ↔ 2NH</a:t>
              </a:r>
              <a:r>
                <a:rPr lang="en-US" altLang="ko-KR" sz="1600" baseline="-25000" dirty="0">
                  <a:solidFill>
                    <a:srgbClr val="000000"/>
                  </a:solidFill>
                  <a:latin typeface="Times New Roman" panose="02020603050405020304" pitchFamily="18" charset="0"/>
                </a:rPr>
                <a:t>3</a:t>
              </a:r>
            </a:p>
            <a:p>
              <a:pPr algn="ctr"/>
              <a:r>
                <a:rPr lang="en-US" altLang="ko-KR" sz="1600" baseline="-25000" dirty="0">
                  <a:solidFill>
                    <a:srgbClr val="000000"/>
                  </a:solidFill>
                  <a:latin typeface="Times New Roman" panose="02020603050405020304" pitchFamily="18" charset="0"/>
                </a:rPr>
                <a:t>       </a:t>
              </a:r>
              <a:r>
                <a:rPr lang="en-US" altLang="ko-KR" sz="1600" baseline="-25000" dirty="0">
                  <a:solidFill>
                    <a:srgbClr val="FF0000"/>
                  </a:solidFill>
                  <a:latin typeface="Times New Roman" panose="02020603050405020304" pitchFamily="18" charset="0"/>
                </a:rPr>
                <a:t>Red  </a:t>
              </a:r>
              <a:r>
                <a:rPr lang="en-US" altLang="ko-KR" sz="1600" baseline="-25000" dirty="0">
                  <a:solidFill>
                    <a:srgbClr val="000000"/>
                  </a:solidFill>
                  <a:latin typeface="Times New Roman" panose="02020603050405020304" pitchFamily="18" charset="0"/>
                </a:rPr>
                <a:t>              </a:t>
              </a:r>
              <a:r>
                <a:rPr lang="en-US" altLang="ko-KR" sz="1600" baseline="-25000" dirty="0">
                  <a:solidFill>
                    <a:srgbClr val="00B050"/>
                  </a:solidFill>
                  <a:latin typeface="Times New Roman" panose="02020603050405020304" pitchFamily="18" charset="0"/>
                </a:rPr>
                <a:t>Green</a:t>
              </a:r>
            </a:p>
            <a:p>
              <a:pPr algn="ctr"/>
              <a:endParaRPr lang="en-US" altLang="ko-KR" sz="1600" i="0" baseline="-25000" dirty="0">
                <a:solidFill>
                  <a:srgbClr val="000000"/>
                </a:solidFill>
                <a:effectLst/>
                <a:latin typeface="Times New Roman" panose="02020603050405020304" pitchFamily="18" charset="0"/>
              </a:endParaRPr>
            </a:p>
          </p:txBody>
        </p:sp>
        <p:grpSp>
          <p:nvGrpSpPr>
            <p:cNvPr id="65" name="Group 64"/>
            <p:cNvGrpSpPr/>
            <p:nvPr/>
          </p:nvGrpSpPr>
          <p:grpSpPr>
            <a:xfrm>
              <a:off x="7316279" y="1485044"/>
              <a:ext cx="1132902" cy="1201783"/>
              <a:chOff x="7184024" y="1504335"/>
              <a:chExt cx="1132902" cy="1201783"/>
            </a:xfrm>
          </p:grpSpPr>
          <p:grpSp>
            <p:nvGrpSpPr>
              <p:cNvPr id="52" name="Group 51"/>
              <p:cNvGrpSpPr/>
              <p:nvPr/>
            </p:nvGrpSpPr>
            <p:grpSpPr>
              <a:xfrm>
                <a:off x="7184024" y="1504335"/>
                <a:ext cx="1132902" cy="1201783"/>
                <a:chOff x="4876800" y="1489166"/>
                <a:chExt cx="1132902" cy="1201783"/>
              </a:xfrm>
            </p:grpSpPr>
            <p:sp>
              <p:nvSpPr>
                <p:cNvPr id="53" name="Rectangle 52"/>
                <p:cNvSpPr/>
                <p:nvPr/>
              </p:nvSpPr>
              <p:spPr>
                <a:xfrm>
                  <a:off x="4876800" y="1489166"/>
                  <a:ext cx="1132902" cy="120178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7" name="Oval 56"/>
                <p:cNvSpPr/>
                <p:nvPr/>
              </p:nvSpPr>
              <p:spPr>
                <a:xfrm>
                  <a:off x="5362079" y="2406949"/>
                  <a:ext cx="185268" cy="19335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8" name="Oval 57"/>
                <p:cNvSpPr/>
                <p:nvPr/>
              </p:nvSpPr>
              <p:spPr>
                <a:xfrm>
                  <a:off x="5238221" y="2007076"/>
                  <a:ext cx="185268" cy="19335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0" name="Oval 59"/>
                <p:cNvSpPr/>
                <p:nvPr/>
              </p:nvSpPr>
              <p:spPr>
                <a:xfrm>
                  <a:off x="5661831" y="1790247"/>
                  <a:ext cx="185268" cy="19335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1" name="Oval 60"/>
                <p:cNvSpPr/>
                <p:nvPr/>
              </p:nvSpPr>
              <p:spPr>
                <a:xfrm>
                  <a:off x="5342895" y="1571571"/>
                  <a:ext cx="185268" cy="19335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63" name="Oval 62"/>
              <p:cNvSpPr/>
              <p:nvPr/>
            </p:nvSpPr>
            <p:spPr>
              <a:xfrm>
                <a:off x="7281926" y="2398986"/>
                <a:ext cx="185268" cy="19335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4" name="Oval 63"/>
              <p:cNvSpPr/>
              <p:nvPr/>
            </p:nvSpPr>
            <p:spPr>
              <a:xfrm>
                <a:off x="7289820" y="1628596"/>
                <a:ext cx="185268" cy="19335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66" name="Rectangle 65"/>
            <p:cNvSpPr/>
            <p:nvPr/>
          </p:nvSpPr>
          <p:spPr>
            <a:xfrm>
              <a:off x="8682228" y="1630866"/>
              <a:ext cx="1712328" cy="338554"/>
            </a:xfrm>
            <a:prstGeom prst="rect">
              <a:avLst/>
            </a:prstGeom>
          </p:spPr>
          <p:txBody>
            <a:bodyPr wrap="none">
              <a:spAutoFit/>
            </a:bodyPr>
            <a:lstStyle/>
            <a:p>
              <a:r>
                <a:rPr lang="en-US" altLang="ko-KR" sz="1600" dirty="0">
                  <a:solidFill>
                    <a:srgbClr val="000000"/>
                  </a:solidFill>
                  <a:latin typeface="Times New Roman" panose="02020603050405020304" pitchFamily="18" charset="0"/>
                </a:rPr>
                <a:t>N</a:t>
              </a:r>
              <a:r>
                <a:rPr lang="en-US" altLang="ko-KR" sz="1600" baseline="-25000" dirty="0">
                  <a:solidFill>
                    <a:srgbClr val="000000"/>
                  </a:solidFill>
                  <a:latin typeface="Times New Roman" panose="02020603050405020304" pitchFamily="18" charset="0"/>
                </a:rPr>
                <a:t>2</a:t>
              </a:r>
              <a:r>
                <a:rPr lang="en-US" altLang="ko-KR" sz="1600" dirty="0">
                  <a:solidFill>
                    <a:srgbClr val="000000"/>
                  </a:solidFill>
                  <a:latin typeface="Times New Roman" panose="02020603050405020304" pitchFamily="18" charset="0"/>
                </a:rPr>
                <a:t> + 3H</a:t>
              </a:r>
              <a:r>
                <a:rPr lang="en-US" altLang="ko-KR" sz="1600" baseline="-25000" dirty="0">
                  <a:solidFill>
                    <a:srgbClr val="000000"/>
                  </a:solidFill>
                  <a:latin typeface="Times New Roman" panose="02020603050405020304" pitchFamily="18" charset="0"/>
                </a:rPr>
                <a:t>2</a:t>
              </a:r>
              <a:r>
                <a:rPr lang="en-US" altLang="ko-KR" sz="1600" dirty="0">
                  <a:solidFill>
                    <a:srgbClr val="000000"/>
                  </a:solidFill>
                  <a:latin typeface="Times New Roman" panose="02020603050405020304" pitchFamily="18" charset="0"/>
                </a:rPr>
                <a:t> → 2NH</a:t>
              </a:r>
              <a:r>
                <a:rPr lang="en-US" altLang="ko-KR" sz="1600" baseline="-25000" dirty="0">
                  <a:solidFill>
                    <a:srgbClr val="000000"/>
                  </a:solidFill>
                  <a:latin typeface="Times New Roman" panose="02020603050405020304" pitchFamily="18" charset="0"/>
                </a:rPr>
                <a:t>3</a:t>
              </a:r>
              <a:endParaRPr lang="en-US" altLang="ko-KR" sz="1600" i="0" baseline="-25000" dirty="0">
                <a:solidFill>
                  <a:srgbClr val="000000"/>
                </a:solidFill>
                <a:effectLst/>
                <a:latin typeface="Times New Roman" panose="02020603050405020304" pitchFamily="18" charset="0"/>
              </a:endParaRPr>
            </a:p>
          </p:txBody>
        </p:sp>
        <p:sp>
          <p:nvSpPr>
            <p:cNvPr id="67" name="Rectangle 66"/>
            <p:cNvSpPr/>
            <p:nvPr/>
          </p:nvSpPr>
          <p:spPr>
            <a:xfrm>
              <a:off x="5650982" y="1591526"/>
              <a:ext cx="1712328" cy="338554"/>
            </a:xfrm>
            <a:prstGeom prst="rect">
              <a:avLst/>
            </a:prstGeom>
          </p:spPr>
          <p:txBody>
            <a:bodyPr wrap="none">
              <a:spAutoFit/>
            </a:bodyPr>
            <a:lstStyle/>
            <a:p>
              <a:r>
                <a:rPr lang="en-US" altLang="ko-KR" sz="1600" dirty="0">
                  <a:solidFill>
                    <a:srgbClr val="000000"/>
                  </a:solidFill>
                  <a:latin typeface="Times New Roman" panose="02020603050405020304" pitchFamily="18" charset="0"/>
                </a:rPr>
                <a:t>N</a:t>
              </a:r>
              <a:r>
                <a:rPr lang="en-US" altLang="ko-KR" sz="1600" baseline="-25000" dirty="0">
                  <a:solidFill>
                    <a:srgbClr val="000000"/>
                  </a:solidFill>
                  <a:latin typeface="Times New Roman" panose="02020603050405020304" pitchFamily="18" charset="0"/>
                </a:rPr>
                <a:t>2</a:t>
              </a:r>
              <a:r>
                <a:rPr lang="en-US" altLang="ko-KR" sz="1600" dirty="0">
                  <a:solidFill>
                    <a:srgbClr val="000000"/>
                  </a:solidFill>
                  <a:latin typeface="Times New Roman" panose="02020603050405020304" pitchFamily="18" charset="0"/>
                </a:rPr>
                <a:t> + 3H</a:t>
              </a:r>
              <a:r>
                <a:rPr lang="en-US" altLang="ko-KR" sz="1600" baseline="-25000" dirty="0">
                  <a:solidFill>
                    <a:srgbClr val="000000"/>
                  </a:solidFill>
                  <a:latin typeface="Times New Roman" panose="02020603050405020304" pitchFamily="18" charset="0"/>
                </a:rPr>
                <a:t>2</a:t>
              </a:r>
              <a:r>
                <a:rPr lang="en-US" altLang="ko-KR" sz="1600" dirty="0">
                  <a:solidFill>
                    <a:srgbClr val="000000"/>
                  </a:solidFill>
                  <a:latin typeface="Times New Roman" panose="02020603050405020304" pitchFamily="18" charset="0"/>
                </a:rPr>
                <a:t> ← 2NH</a:t>
              </a:r>
              <a:r>
                <a:rPr lang="en-US" altLang="ko-KR" sz="1600" baseline="-25000" dirty="0">
                  <a:solidFill>
                    <a:srgbClr val="000000"/>
                  </a:solidFill>
                  <a:latin typeface="Times New Roman" panose="02020603050405020304" pitchFamily="18" charset="0"/>
                </a:rPr>
                <a:t>3</a:t>
              </a:r>
              <a:endParaRPr lang="en-US" altLang="ko-KR" sz="1600" i="0" baseline="-25000" dirty="0">
                <a:solidFill>
                  <a:srgbClr val="000000"/>
                </a:solidFill>
                <a:effectLst/>
                <a:latin typeface="Times New Roman" panose="02020603050405020304" pitchFamily="18" charset="0"/>
              </a:endParaRPr>
            </a:p>
          </p:txBody>
        </p:sp>
        <p:sp>
          <p:nvSpPr>
            <p:cNvPr id="68" name="Right Arrow 67"/>
            <p:cNvSpPr/>
            <p:nvPr/>
          </p:nvSpPr>
          <p:spPr>
            <a:xfrm>
              <a:off x="8763091" y="1969719"/>
              <a:ext cx="1512593" cy="3719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9" name="Right Arrow 68"/>
            <p:cNvSpPr/>
            <p:nvPr/>
          </p:nvSpPr>
          <p:spPr>
            <a:xfrm rot="10800000">
              <a:off x="5750944" y="1937426"/>
              <a:ext cx="1412608" cy="3719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0" name="Rectangle 69"/>
            <p:cNvSpPr/>
            <p:nvPr/>
          </p:nvSpPr>
          <p:spPr>
            <a:xfrm>
              <a:off x="10374435" y="2790979"/>
              <a:ext cx="1659429" cy="584775"/>
            </a:xfrm>
            <a:prstGeom prst="rect">
              <a:avLst/>
            </a:prstGeom>
          </p:spPr>
          <p:txBody>
            <a:bodyPr wrap="none">
              <a:spAutoFit/>
            </a:bodyPr>
            <a:lstStyle/>
            <a:p>
              <a:r>
                <a:rPr lang="en-US" altLang="ko-KR" sz="1600" dirty="0">
                  <a:solidFill>
                    <a:srgbClr val="000000"/>
                  </a:solidFill>
                  <a:latin typeface="Times New Roman" panose="02020603050405020304" pitchFamily="18" charset="0"/>
                </a:rPr>
                <a:t>Pressure increase </a:t>
              </a:r>
            </a:p>
            <a:p>
              <a:r>
                <a:rPr lang="en-US" altLang="ko-KR" sz="1600" dirty="0">
                  <a:solidFill>
                    <a:srgbClr val="000000"/>
                  </a:solidFill>
                  <a:latin typeface="Times New Roman" panose="02020603050405020304" pitchFamily="18" charset="0"/>
                </a:rPr>
                <a:t>Increase NH</a:t>
              </a:r>
              <a:r>
                <a:rPr lang="en-US" altLang="ko-KR" sz="1600" baseline="-25000" dirty="0">
                  <a:solidFill>
                    <a:srgbClr val="000000"/>
                  </a:solidFill>
                  <a:latin typeface="Times New Roman" panose="02020603050405020304" pitchFamily="18" charset="0"/>
                </a:rPr>
                <a:t>3</a:t>
              </a:r>
            </a:p>
          </p:txBody>
        </p:sp>
        <p:sp>
          <p:nvSpPr>
            <p:cNvPr id="71" name="Rectangle 70"/>
            <p:cNvSpPr/>
            <p:nvPr/>
          </p:nvSpPr>
          <p:spPr>
            <a:xfrm>
              <a:off x="4390481" y="2751251"/>
              <a:ext cx="1754006" cy="584775"/>
            </a:xfrm>
            <a:prstGeom prst="rect">
              <a:avLst/>
            </a:prstGeom>
          </p:spPr>
          <p:txBody>
            <a:bodyPr wrap="none">
              <a:spAutoFit/>
            </a:bodyPr>
            <a:lstStyle/>
            <a:p>
              <a:r>
                <a:rPr lang="en-US" altLang="ko-KR" sz="1600" dirty="0">
                  <a:solidFill>
                    <a:srgbClr val="000000"/>
                  </a:solidFill>
                  <a:latin typeface="Times New Roman" panose="02020603050405020304" pitchFamily="18" charset="0"/>
                </a:rPr>
                <a:t>Pressure decrease </a:t>
              </a:r>
            </a:p>
            <a:p>
              <a:r>
                <a:rPr lang="en-US" altLang="ko-KR" sz="1600" dirty="0">
                  <a:solidFill>
                    <a:srgbClr val="000000"/>
                  </a:solidFill>
                  <a:latin typeface="Times New Roman" panose="02020603050405020304" pitchFamily="18" charset="0"/>
                </a:rPr>
                <a:t>Increase N</a:t>
              </a:r>
              <a:r>
                <a:rPr lang="en-US" altLang="ko-KR" sz="1600" baseline="-25000" dirty="0">
                  <a:solidFill>
                    <a:srgbClr val="000000"/>
                  </a:solidFill>
                  <a:latin typeface="Times New Roman" panose="02020603050405020304" pitchFamily="18" charset="0"/>
                </a:rPr>
                <a:t>2</a:t>
              </a:r>
              <a:r>
                <a:rPr lang="en-US" altLang="ko-KR" sz="1600" dirty="0">
                  <a:solidFill>
                    <a:srgbClr val="000000"/>
                  </a:solidFill>
                  <a:latin typeface="Times New Roman" panose="02020603050405020304" pitchFamily="18" charset="0"/>
                </a:rPr>
                <a:t> and H</a:t>
              </a:r>
              <a:r>
                <a:rPr lang="en-US" altLang="ko-KR" sz="1600" baseline="-25000" dirty="0">
                  <a:solidFill>
                    <a:srgbClr val="000000"/>
                  </a:solidFill>
                  <a:latin typeface="Times New Roman" panose="02020603050405020304" pitchFamily="18" charset="0"/>
                </a:rPr>
                <a:t>2</a:t>
              </a:r>
            </a:p>
          </p:txBody>
        </p:sp>
      </p:grpSp>
      <p:sp>
        <p:nvSpPr>
          <p:cNvPr id="54" name="Rectangle 53"/>
          <p:cNvSpPr/>
          <p:nvPr/>
        </p:nvSpPr>
        <p:spPr>
          <a:xfrm>
            <a:off x="4505293" y="6347789"/>
            <a:ext cx="7110148" cy="461665"/>
          </a:xfrm>
          <a:prstGeom prst="rect">
            <a:avLst/>
          </a:prstGeom>
        </p:spPr>
        <p:txBody>
          <a:bodyPr wrap="square">
            <a:spAutoFit/>
          </a:bodyPr>
          <a:lstStyle/>
          <a:p>
            <a:r>
              <a:rPr lang="en-US" altLang="ko-KR" sz="1200" b="1" dirty="0"/>
              <a:t>Increasing pressure will shift the equilibrium to the reaction with lower no. of moles to decrease pressure</a:t>
            </a:r>
          </a:p>
          <a:p>
            <a:r>
              <a:rPr lang="en-US" altLang="ko-KR" sz="1200" b="1" dirty="0"/>
              <a:t>Decreasing pressure will shift the equilibrium to the reaction with higher no. of moles to increase pressure  </a:t>
            </a:r>
            <a:endParaRPr lang="ko-KR" altLang="en-US" sz="1200" b="1" dirty="0"/>
          </a:p>
        </p:txBody>
      </p:sp>
      <p:sp>
        <p:nvSpPr>
          <p:cNvPr id="56" name="Rectangle 55"/>
          <p:cNvSpPr/>
          <p:nvPr/>
        </p:nvSpPr>
        <p:spPr>
          <a:xfrm>
            <a:off x="4646471" y="1046293"/>
            <a:ext cx="7194906" cy="523220"/>
          </a:xfrm>
          <a:prstGeom prst="rect">
            <a:avLst/>
          </a:prstGeom>
        </p:spPr>
        <p:txBody>
          <a:bodyPr wrap="square">
            <a:spAutoFit/>
          </a:bodyPr>
          <a:lstStyle/>
          <a:p>
            <a:pPr algn="ctr"/>
            <a:r>
              <a:rPr lang="en-US" altLang="ko-KR" sz="1400" dirty="0">
                <a:solidFill>
                  <a:srgbClr val="FF0000"/>
                </a:solidFill>
              </a:rPr>
              <a:t>If we want more NH3, we need to move equilibrium to right by increasing pressure;</a:t>
            </a:r>
          </a:p>
          <a:p>
            <a:pPr algn="ctr"/>
            <a:r>
              <a:rPr lang="en-US" altLang="ko-KR" sz="1400" dirty="0">
                <a:solidFill>
                  <a:srgbClr val="FF0000"/>
                </a:solidFill>
              </a:rPr>
              <a:t>Increased P will shift the reaction to right to decrease the pressure</a:t>
            </a:r>
            <a:endParaRPr lang="ko-KR" altLang="en-US" sz="1400" dirty="0">
              <a:solidFill>
                <a:srgbClr val="FF0000"/>
              </a:solidFill>
            </a:endParaRPr>
          </a:p>
        </p:txBody>
      </p:sp>
      <p:sp>
        <p:nvSpPr>
          <p:cNvPr id="55" name="Rectangle 54"/>
          <p:cNvSpPr/>
          <p:nvPr/>
        </p:nvSpPr>
        <p:spPr>
          <a:xfrm>
            <a:off x="10431827" y="4360840"/>
            <a:ext cx="1066767" cy="276999"/>
          </a:xfrm>
          <a:prstGeom prst="rect">
            <a:avLst/>
          </a:prstGeom>
        </p:spPr>
        <p:txBody>
          <a:bodyPr wrap="none">
            <a:spAutoFit/>
          </a:bodyPr>
          <a:lstStyle/>
          <a:p>
            <a:r>
              <a:rPr lang="en-US" altLang="ko-KR" sz="1200" b="1" dirty="0">
                <a:solidFill>
                  <a:srgbClr val="000000"/>
                </a:solidFill>
                <a:latin typeface="Times New Roman" panose="02020603050405020304" pitchFamily="18" charset="0"/>
              </a:rPr>
              <a:t>High product</a:t>
            </a:r>
            <a:endParaRPr lang="en-US" altLang="ko-KR" sz="1200" b="1" i="0" baseline="-25000" dirty="0">
              <a:solidFill>
                <a:srgbClr val="000000"/>
              </a:solidFill>
              <a:effectLst/>
              <a:latin typeface="Times New Roman" panose="02020603050405020304" pitchFamily="18" charset="0"/>
            </a:endParaRPr>
          </a:p>
        </p:txBody>
      </p:sp>
      <p:sp>
        <p:nvSpPr>
          <p:cNvPr id="59" name="Rectangle 58"/>
          <p:cNvSpPr/>
          <p:nvPr/>
        </p:nvSpPr>
        <p:spPr>
          <a:xfrm>
            <a:off x="10461079" y="4637839"/>
            <a:ext cx="1066767" cy="276999"/>
          </a:xfrm>
          <a:prstGeom prst="rect">
            <a:avLst/>
          </a:prstGeom>
        </p:spPr>
        <p:txBody>
          <a:bodyPr wrap="none">
            <a:spAutoFit/>
          </a:bodyPr>
          <a:lstStyle/>
          <a:p>
            <a:r>
              <a:rPr lang="en-US" altLang="ko-KR" sz="1200" b="1" dirty="0">
                <a:solidFill>
                  <a:srgbClr val="000000"/>
                </a:solidFill>
                <a:latin typeface="Times New Roman" panose="02020603050405020304" pitchFamily="18" charset="0"/>
              </a:rPr>
              <a:t>High product</a:t>
            </a:r>
            <a:endParaRPr lang="en-US" altLang="ko-KR" sz="1200" b="1" i="0" baseline="-25000" dirty="0">
              <a:solidFill>
                <a:srgbClr val="000000"/>
              </a:solidFill>
              <a:effectLst/>
              <a:latin typeface="Times New Roman" panose="02020603050405020304" pitchFamily="18" charset="0"/>
            </a:endParaRPr>
          </a:p>
        </p:txBody>
      </p:sp>
      <p:sp>
        <p:nvSpPr>
          <p:cNvPr id="73" name="Rectangle 72"/>
          <p:cNvSpPr/>
          <p:nvPr/>
        </p:nvSpPr>
        <p:spPr>
          <a:xfrm>
            <a:off x="8120047" y="4926489"/>
            <a:ext cx="1066767" cy="276999"/>
          </a:xfrm>
          <a:prstGeom prst="rect">
            <a:avLst/>
          </a:prstGeom>
        </p:spPr>
        <p:txBody>
          <a:bodyPr wrap="none">
            <a:spAutoFit/>
          </a:bodyPr>
          <a:lstStyle/>
          <a:p>
            <a:r>
              <a:rPr lang="en-US" altLang="ko-KR" sz="1200" b="1" dirty="0">
                <a:solidFill>
                  <a:srgbClr val="000000"/>
                </a:solidFill>
                <a:latin typeface="Times New Roman" panose="02020603050405020304" pitchFamily="18" charset="0"/>
              </a:rPr>
              <a:t>High product</a:t>
            </a:r>
            <a:endParaRPr lang="en-US" altLang="ko-KR" sz="1200" b="1" i="0" baseline="-25000" dirty="0">
              <a:solidFill>
                <a:srgbClr val="000000"/>
              </a:solidFill>
              <a:effectLst/>
              <a:latin typeface="Times New Roman" panose="02020603050405020304" pitchFamily="18" charset="0"/>
            </a:endParaRPr>
          </a:p>
        </p:txBody>
      </p:sp>
      <p:sp>
        <p:nvSpPr>
          <p:cNvPr id="74" name="Rectangle 73"/>
          <p:cNvSpPr/>
          <p:nvPr/>
        </p:nvSpPr>
        <p:spPr>
          <a:xfrm>
            <a:off x="8124894" y="5199011"/>
            <a:ext cx="1066767" cy="276999"/>
          </a:xfrm>
          <a:prstGeom prst="rect">
            <a:avLst/>
          </a:prstGeom>
        </p:spPr>
        <p:txBody>
          <a:bodyPr wrap="none">
            <a:spAutoFit/>
          </a:bodyPr>
          <a:lstStyle/>
          <a:p>
            <a:r>
              <a:rPr lang="en-US" altLang="ko-KR" sz="1200" b="1" dirty="0">
                <a:solidFill>
                  <a:srgbClr val="000000"/>
                </a:solidFill>
                <a:latin typeface="Times New Roman" panose="02020603050405020304" pitchFamily="18" charset="0"/>
              </a:rPr>
              <a:t>High product</a:t>
            </a:r>
            <a:endParaRPr lang="en-US" altLang="ko-KR" sz="1200" b="1" i="0" baseline="-250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239019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68346" y="932625"/>
            <a:ext cx="7414053" cy="1477328"/>
          </a:xfrm>
          <a:prstGeom prst="rect">
            <a:avLst/>
          </a:prstGeom>
        </p:spPr>
        <p:txBody>
          <a:bodyPr wrap="square">
            <a:spAutoFit/>
          </a:bodyPr>
          <a:lstStyle/>
          <a:p>
            <a:pPr algn="just"/>
            <a:r>
              <a:rPr lang="en-US" dirty="0"/>
              <a:t>if the pressure is increased, the position of equilibrium will move so that the pressure is reduced again. Pressure is caused by gas molecules hitting the sides of their container. The more molecules in the container, the higher the pressure will be. The system can reduce the pressure by reacting in such a way as to produce fewer molecules.</a:t>
            </a:r>
          </a:p>
        </p:txBody>
      </p:sp>
      <p:pic>
        <p:nvPicPr>
          <p:cNvPr id="3" name="Picture 2"/>
          <p:cNvPicPr>
            <a:picLocks noChangeAspect="1"/>
          </p:cNvPicPr>
          <p:nvPr/>
        </p:nvPicPr>
        <p:blipFill>
          <a:blip r:embed="rId2"/>
          <a:stretch>
            <a:fillRect/>
          </a:stretch>
        </p:blipFill>
        <p:spPr>
          <a:xfrm>
            <a:off x="232976" y="1085502"/>
            <a:ext cx="3257550" cy="1171575"/>
          </a:xfrm>
          <a:prstGeom prst="rect">
            <a:avLst/>
          </a:prstGeom>
        </p:spPr>
      </p:pic>
      <p:pic>
        <p:nvPicPr>
          <p:cNvPr id="4" name="Picture 3"/>
          <p:cNvPicPr>
            <a:picLocks noChangeAspect="1"/>
          </p:cNvPicPr>
          <p:nvPr/>
        </p:nvPicPr>
        <p:blipFill>
          <a:blip r:embed="rId3"/>
          <a:stretch>
            <a:fillRect/>
          </a:stretch>
        </p:blipFill>
        <p:spPr>
          <a:xfrm>
            <a:off x="471873" y="3884912"/>
            <a:ext cx="3238500" cy="933450"/>
          </a:xfrm>
          <a:prstGeom prst="rect">
            <a:avLst/>
          </a:prstGeom>
        </p:spPr>
      </p:pic>
      <p:sp>
        <p:nvSpPr>
          <p:cNvPr id="5" name="Rectangle 4"/>
          <p:cNvSpPr/>
          <p:nvPr/>
        </p:nvSpPr>
        <p:spPr>
          <a:xfrm>
            <a:off x="593124" y="2690336"/>
            <a:ext cx="11318790" cy="830997"/>
          </a:xfrm>
          <a:prstGeom prst="rect">
            <a:avLst/>
          </a:prstGeom>
        </p:spPr>
        <p:txBody>
          <a:bodyPr wrap="square">
            <a:spAutoFit/>
          </a:bodyPr>
          <a:lstStyle/>
          <a:p>
            <a:pPr algn="just"/>
            <a:r>
              <a:rPr lang="en-US" sz="1600" dirty="0"/>
              <a:t>In this case, there are three moles on the left-hand side of the equation, but only two on the right. By forming more C and D, the system causes the pressure to reduce. Increasing the pressure on a gas reaction shifts the position of equilibrium towards the side with fewer moles of gas molecules.</a:t>
            </a:r>
          </a:p>
        </p:txBody>
      </p:sp>
      <p:sp>
        <p:nvSpPr>
          <p:cNvPr id="6" name="Rectangle 5"/>
          <p:cNvSpPr/>
          <p:nvPr/>
        </p:nvSpPr>
        <p:spPr>
          <a:xfrm>
            <a:off x="5156887" y="4062798"/>
            <a:ext cx="6590270" cy="1754326"/>
          </a:xfrm>
          <a:prstGeom prst="rect">
            <a:avLst/>
          </a:prstGeom>
        </p:spPr>
        <p:txBody>
          <a:bodyPr wrap="square">
            <a:spAutoFit/>
          </a:bodyPr>
          <a:lstStyle/>
          <a:p>
            <a:r>
              <a:rPr lang="en-US" b="1" dirty="0"/>
              <a:t>What happens if there are the same number of molecules on both sides of the equilibrium reaction?</a:t>
            </a:r>
          </a:p>
          <a:p>
            <a:r>
              <a:rPr lang="en-US" dirty="0"/>
              <a:t>In this case, increasing the pressure has no effect on the position of the equilibrium. Because there are equal numbers of molecules on both sides, the equilibrium cannot move in any way that will reduce the pressure again.</a:t>
            </a:r>
          </a:p>
        </p:txBody>
      </p:sp>
      <p:sp>
        <p:nvSpPr>
          <p:cNvPr id="7" name="Rounded Rectangle 6"/>
          <p:cNvSpPr/>
          <p:nvPr/>
        </p:nvSpPr>
        <p:spPr>
          <a:xfrm>
            <a:off x="4909751" y="3801716"/>
            <a:ext cx="7084541" cy="2187192"/>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64849" y="311683"/>
            <a:ext cx="3452548" cy="400110"/>
          </a:xfrm>
          <a:prstGeom prst="rect">
            <a:avLst/>
          </a:prstGeom>
        </p:spPr>
        <p:txBody>
          <a:bodyPr wrap="none">
            <a:spAutoFit/>
          </a:bodyPr>
          <a:lstStyle/>
          <a:p>
            <a:r>
              <a:rPr lang="en-US" altLang="ko-KR" sz="2000" b="1" dirty="0"/>
              <a:t>2) Effect of change in pressure:</a:t>
            </a:r>
            <a:endParaRPr lang="ko-KR" altLang="en-US" sz="2000" b="1" dirty="0"/>
          </a:p>
        </p:txBody>
      </p:sp>
    </p:spTree>
    <p:extLst>
      <p:ext uri="{BB962C8B-B14F-4D97-AF65-F5344CB8AC3E}">
        <p14:creationId xmlns:p14="http://schemas.microsoft.com/office/powerpoint/2010/main" val="2104905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1107" y="709894"/>
            <a:ext cx="3504806" cy="369332"/>
          </a:xfrm>
          <a:prstGeom prst="rect">
            <a:avLst/>
          </a:prstGeom>
        </p:spPr>
        <p:txBody>
          <a:bodyPr wrap="none">
            <a:spAutoFit/>
          </a:bodyPr>
          <a:lstStyle/>
          <a:p>
            <a:r>
              <a:rPr lang="en-US" altLang="ko-KR" b="1" dirty="0"/>
              <a:t>3) Effect of change in temperature:</a:t>
            </a:r>
            <a:endParaRPr lang="ko-KR" altLang="en-US" b="1" dirty="0"/>
          </a:p>
        </p:txBody>
      </p:sp>
      <p:sp>
        <p:nvSpPr>
          <p:cNvPr id="3" name="Rectangle 2"/>
          <p:cNvSpPr/>
          <p:nvPr/>
        </p:nvSpPr>
        <p:spPr>
          <a:xfrm>
            <a:off x="378127" y="125119"/>
            <a:ext cx="4050340" cy="584775"/>
          </a:xfrm>
          <a:prstGeom prst="rect">
            <a:avLst/>
          </a:prstGeom>
        </p:spPr>
        <p:txBody>
          <a:bodyPr wrap="none">
            <a:spAutoFit/>
          </a:bodyPr>
          <a:lstStyle/>
          <a:p>
            <a:r>
              <a:rPr lang="ko-KR" altLang="en-US" sz="3200" b="1" dirty="0"/>
              <a:t>Le Chatelier’s principle</a:t>
            </a:r>
          </a:p>
        </p:txBody>
      </p:sp>
      <p:pic>
        <p:nvPicPr>
          <p:cNvPr id="4" name="Picture 3"/>
          <p:cNvPicPr>
            <a:picLocks noChangeAspect="1"/>
          </p:cNvPicPr>
          <p:nvPr/>
        </p:nvPicPr>
        <p:blipFill>
          <a:blip r:embed="rId2"/>
          <a:stretch>
            <a:fillRect/>
          </a:stretch>
        </p:blipFill>
        <p:spPr>
          <a:xfrm>
            <a:off x="4872620" y="3625526"/>
            <a:ext cx="6839712" cy="3017520"/>
          </a:xfrm>
          <a:prstGeom prst="rect">
            <a:avLst/>
          </a:prstGeom>
        </p:spPr>
      </p:pic>
      <p:sp>
        <p:nvSpPr>
          <p:cNvPr id="5" name="Rectangle 4"/>
          <p:cNvSpPr/>
          <p:nvPr/>
        </p:nvSpPr>
        <p:spPr>
          <a:xfrm>
            <a:off x="4428467" y="742912"/>
            <a:ext cx="7283865" cy="646331"/>
          </a:xfrm>
          <a:prstGeom prst="rect">
            <a:avLst/>
          </a:prstGeom>
        </p:spPr>
        <p:txBody>
          <a:bodyPr wrap="square">
            <a:spAutoFit/>
          </a:bodyPr>
          <a:lstStyle/>
          <a:p>
            <a:r>
              <a:rPr lang="en-US" altLang="ko-KR" dirty="0">
                <a:solidFill>
                  <a:srgbClr val="231F20"/>
                </a:solidFill>
                <a:latin typeface="Times New Roman" panose="02020603050405020304" pitchFamily="18" charset="0"/>
              </a:rPr>
              <a:t>“When temperature of a reaction is increased, the equilibrium shifts in a direction in which heat is absorbed.</a:t>
            </a:r>
            <a:endParaRPr lang="ko-KR" altLang="en-US" dirty="0"/>
          </a:p>
        </p:txBody>
      </p:sp>
      <p:sp>
        <p:nvSpPr>
          <p:cNvPr id="6" name="Rectangle 5"/>
          <p:cNvSpPr/>
          <p:nvPr/>
        </p:nvSpPr>
        <p:spPr>
          <a:xfrm>
            <a:off x="679269" y="1718189"/>
            <a:ext cx="6940732" cy="369332"/>
          </a:xfrm>
          <a:prstGeom prst="rect">
            <a:avLst/>
          </a:prstGeom>
        </p:spPr>
        <p:txBody>
          <a:bodyPr wrap="square">
            <a:spAutoFit/>
          </a:bodyPr>
          <a:lstStyle/>
          <a:p>
            <a:r>
              <a:rPr lang="en-US" altLang="ko-KR" dirty="0">
                <a:solidFill>
                  <a:srgbClr val="231F20"/>
                </a:solidFill>
                <a:latin typeface="Times New Roman" panose="02020603050405020304" pitchFamily="18" charset="0"/>
              </a:rPr>
              <a:t>If the forward reaction proceeds by the evolution of heat (exothermic), </a:t>
            </a:r>
          </a:p>
        </p:txBody>
      </p:sp>
      <p:sp>
        <p:nvSpPr>
          <p:cNvPr id="7" name="Rectangle 6"/>
          <p:cNvSpPr/>
          <p:nvPr/>
        </p:nvSpPr>
        <p:spPr>
          <a:xfrm>
            <a:off x="158964" y="5125089"/>
            <a:ext cx="3967177" cy="1200329"/>
          </a:xfrm>
          <a:prstGeom prst="rect">
            <a:avLst/>
          </a:prstGeom>
        </p:spPr>
        <p:txBody>
          <a:bodyPr wrap="square">
            <a:spAutoFit/>
          </a:bodyPr>
          <a:lstStyle/>
          <a:p>
            <a:r>
              <a:rPr lang="en-US" altLang="ko-KR" dirty="0">
                <a:solidFill>
                  <a:srgbClr val="231F20"/>
                </a:solidFill>
                <a:latin typeface="Times New Roman" panose="02020603050405020304" pitchFamily="18" charset="0"/>
              </a:rPr>
              <a:t>If temperature of a reaction is raised, </a:t>
            </a:r>
          </a:p>
          <a:p>
            <a:r>
              <a:rPr lang="en-US" altLang="ko-KR" dirty="0">
                <a:solidFill>
                  <a:srgbClr val="231F20"/>
                </a:solidFill>
                <a:latin typeface="Times New Roman" panose="02020603050405020304" pitchFamily="18" charset="0"/>
              </a:rPr>
              <a:t>heat is added to the system. </a:t>
            </a:r>
          </a:p>
          <a:p>
            <a:r>
              <a:rPr lang="en-US" altLang="ko-KR" dirty="0">
                <a:solidFill>
                  <a:srgbClr val="231F20"/>
                </a:solidFill>
                <a:latin typeface="Times New Roman" panose="02020603050405020304" pitchFamily="18" charset="0"/>
              </a:rPr>
              <a:t>Equilibrium shifts in a direction in which </a:t>
            </a:r>
          </a:p>
          <a:p>
            <a:r>
              <a:rPr lang="en-US" altLang="ko-KR" dirty="0">
                <a:solidFill>
                  <a:srgbClr val="231F20"/>
                </a:solidFill>
                <a:latin typeface="Times New Roman" panose="02020603050405020304" pitchFamily="18" charset="0"/>
              </a:rPr>
              <a:t>heat is absorbed to lower T</a:t>
            </a:r>
            <a:endParaRPr lang="ko-KR" altLang="en-US" dirty="0"/>
          </a:p>
        </p:txBody>
      </p:sp>
      <p:pic>
        <p:nvPicPr>
          <p:cNvPr id="8" name="Picture 7"/>
          <p:cNvPicPr>
            <a:picLocks noChangeAspect="1"/>
          </p:cNvPicPr>
          <p:nvPr/>
        </p:nvPicPr>
        <p:blipFill>
          <a:blip r:embed="rId3"/>
          <a:stretch>
            <a:fillRect/>
          </a:stretch>
        </p:blipFill>
        <p:spPr>
          <a:xfrm>
            <a:off x="7358744" y="1676508"/>
            <a:ext cx="2838450" cy="466725"/>
          </a:xfrm>
          <a:prstGeom prst="rect">
            <a:avLst/>
          </a:prstGeom>
        </p:spPr>
      </p:pic>
      <p:pic>
        <p:nvPicPr>
          <p:cNvPr id="9" name="Picture 8"/>
          <p:cNvPicPr>
            <a:picLocks noChangeAspect="1"/>
          </p:cNvPicPr>
          <p:nvPr/>
        </p:nvPicPr>
        <p:blipFill>
          <a:blip r:embed="rId4"/>
          <a:stretch>
            <a:fillRect/>
          </a:stretch>
        </p:blipFill>
        <p:spPr>
          <a:xfrm>
            <a:off x="7253969" y="3016321"/>
            <a:ext cx="2943225" cy="390525"/>
          </a:xfrm>
          <a:prstGeom prst="rect">
            <a:avLst/>
          </a:prstGeom>
        </p:spPr>
      </p:pic>
      <p:sp>
        <p:nvSpPr>
          <p:cNvPr id="10" name="Rectangle 9"/>
          <p:cNvSpPr/>
          <p:nvPr/>
        </p:nvSpPr>
        <p:spPr>
          <a:xfrm>
            <a:off x="554456" y="2906151"/>
            <a:ext cx="6940732" cy="369332"/>
          </a:xfrm>
          <a:prstGeom prst="rect">
            <a:avLst/>
          </a:prstGeom>
        </p:spPr>
        <p:txBody>
          <a:bodyPr wrap="square">
            <a:spAutoFit/>
          </a:bodyPr>
          <a:lstStyle/>
          <a:p>
            <a:r>
              <a:rPr lang="en-US" altLang="ko-KR" dirty="0">
                <a:solidFill>
                  <a:srgbClr val="231F20"/>
                </a:solidFill>
                <a:latin typeface="Times New Roman" panose="02020603050405020304" pitchFamily="18" charset="0"/>
              </a:rPr>
              <a:t>If the reverse reaction occurs by the absorption of heat (endothermic)</a:t>
            </a:r>
            <a:endParaRPr lang="ko-KR" altLang="en-US" dirty="0"/>
          </a:p>
        </p:txBody>
      </p:sp>
      <p:sp>
        <p:nvSpPr>
          <p:cNvPr id="11" name="Rectangle 10"/>
          <p:cNvSpPr/>
          <p:nvPr/>
        </p:nvSpPr>
        <p:spPr>
          <a:xfrm>
            <a:off x="8051450" y="1381043"/>
            <a:ext cx="1453037" cy="369332"/>
          </a:xfrm>
          <a:prstGeom prst="rect">
            <a:avLst/>
          </a:prstGeom>
        </p:spPr>
        <p:txBody>
          <a:bodyPr wrap="square">
            <a:spAutoFit/>
          </a:bodyPr>
          <a:lstStyle/>
          <a:p>
            <a:r>
              <a:rPr lang="en-US" altLang="ko-KR" dirty="0">
                <a:solidFill>
                  <a:srgbClr val="FF0000"/>
                </a:solidFill>
                <a:latin typeface="Times New Roman" panose="02020603050405020304" pitchFamily="18" charset="0"/>
              </a:rPr>
              <a:t>Low Temp</a:t>
            </a:r>
          </a:p>
        </p:txBody>
      </p:sp>
      <p:sp>
        <p:nvSpPr>
          <p:cNvPr id="12" name="Rectangle 11"/>
          <p:cNvSpPr/>
          <p:nvPr/>
        </p:nvSpPr>
        <p:spPr>
          <a:xfrm>
            <a:off x="8673193" y="2767999"/>
            <a:ext cx="1453037" cy="369332"/>
          </a:xfrm>
          <a:prstGeom prst="rect">
            <a:avLst/>
          </a:prstGeom>
        </p:spPr>
        <p:txBody>
          <a:bodyPr wrap="square">
            <a:spAutoFit/>
          </a:bodyPr>
          <a:lstStyle/>
          <a:p>
            <a:r>
              <a:rPr lang="en-US" altLang="ko-KR" dirty="0">
                <a:solidFill>
                  <a:srgbClr val="FF0000"/>
                </a:solidFill>
                <a:latin typeface="Times New Roman" panose="02020603050405020304" pitchFamily="18" charset="0"/>
              </a:rPr>
              <a:t>High Temp</a:t>
            </a:r>
          </a:p>
        </p:txBody>
      </p:sp>
      <p:sp>
        <p:nvSpPr>
          <p:cNvPr id="13" name="Rectangle 12"/>
          <p:cNvSpPr/>
          <p:nvPr/>
        </p:nvSpPr>
        <p:spPr>
          <a:xfrm>
            <a:off x="10242609" y="1791339"/>
            <a:ext cx="2051140" cy="307777"/>
          </a:xfrm>
          <a:prstGeom prst="rect">
            <a:avLst/>
          </a:prstGeom>
        </p:spPr>
        <p:txBody>
          <a:bodyPr wrap="square">
            <a:spAutoFit/>
          </a:bodyPr>
          <a:lstStyle/>
          <a:p>
            <a:r>
              <a:rPr lang="en-US" altLang="ko-KR" sz="1400" dirty="0">
                <a:solidFill>
                  <a:srgbClr val="231F20"/>
                </a:solidFill>
                <a:latin typeface="Times New Roman" panose="02020603050405020304" pitchFamily="18" charset="0"/>
              </a:rPr>
              <a:t>(If you want more C)</a:t>
            </a:r>
          </a:p>
        </p:txBody>
      </p:sp>
      <p:sp>
        <p:nvSpPr>
          <p:cNvPr id="14" name="Rectangle 13"/>
          <p:cNvSpPr/>
          <p:nvPr/>
        </p:nvSpPr>
        <p:spPr>
          <a:xfrm>
            <a:off x="5960704" y="2223646"/>
            <a:ext cx="5634528" cy="369332"/>
          </a:xfrm>
          <a:prstGeom prst="rect">
            <a:avLst/>
          </a:prstGeom>
        </p:spPr>
        <p:txBody>
          <a:bodyPr wrap="square">
            <a:spAutoFit/>
          </a:bodyPr>
          <a:lstStyle/>
          <a:p>
            <a:r>
              <a:rPr lang="en-US" altLang="ko-KR" i="1" dirty="0">
                <a:solidFill>
                  <a:srgbClr val="231F20"/>
                </a:solidFill>
                <a:latin typeface="Times New Roman" panose="02020603050405020304" pitchFamily="18" charset="0"/>
              </a:rPr>
              <a:t>At low T, the equilibrium will shift to right to increase temp</a:t>
            </a:r>
          </a:p>
        </p:txBody>
      </p:sp>
      <p:sp>
        <p:nvSpPr>
          <p:cNvPr id="15" name="Rectangle 14"/>
          <p:cNvSpPr/>
          <p:nvPr/>
        </p:nvSpPr>
        <p:spPr>
          <a:xfrm>
            <a:off x="5908317" y="3256194"/>
            <a:ext cx="6165150" cy="369332"/>
          </a:xfrm>
          <a:prstGeom prst="rect">
            <a:avLst/>
          </a:prstGeom>
        </p:spPr>
        <p:txBody>
          <a:bodyPr wrap="square">
            <a:spAutoFit/>
          </a:bodyPr>
          <a:lstStyle/>
          <a:p>
            <a:r>
              <a:rPr lang="en-US" altLang="ko-KR" i="1" dirty="0">
                <a:solidFill>
                  <a:srgbClr val="231F20"/>
                </a:solidFill>
                <a:latin typeface="Times New Roman" panose="02020603050405020304" pitchFamily="18" charset="0"/>
              </a:rPr>
              <a:t>At high T, the equilibrium will shift to right to decrease temp</a:t>
            </a:r>
          </a:p>
        </p:txBody>
      </p:sp>
      <p:sp>
        <p:nvSpPr>
          <p:cNvPr id="16" name="Rectangle 15"/>
          <p:cNvSpPr/>
          <p:nvPr/>
        </p:nvSpPr>
        <p:spPr>
          <a:xfrm>
            <a:off x="11390177" y="5483965"/>
            <a:ext cx="801823" cy="523220"/>
          </a:xfrm>
          <a:prstGeom prst="rect">
            <a:avLst/>
          </a:prstGeom>
        </p:spPr>
        <p:txBody>
          <a:bodyPr wrap="none">
            <a:spAutoFit/>
          </a:bodyPr>
          <a:lstStyle/>
          <a:p>
            <a:pPr algn="ctr"/>
            <a:r>
              <a:rPr lang="en-US" altLang="ko-KR" sz="1400" b="1" dirty="0">
                <a:solidFill>
                  <a:srgbClr val="231F20"/>
                </a:solidFill>
                <a:latin typeface="Times New Roman" panose="02020603050405020304" pitchFamily="18" charset="0"/>
              </a:rPr>
              <a:t>At high </a:t>
            </a:r>
          </a:p>
          <a:p>
            <a:pPr algn="ctr"/>
            <a:r>
              <a:rPr lang="en-US" altLang="ko-KR" sz="1400" b="1" dirty="0">
                <a:solidFill>
                  <a:srgbClr val="231F20"/>
                </a:solidFill>
                <a:latin typeface="Times New Roman" panose="02020603050405020304" pitchFamily="18" charset="0"/>
              </a:rPr>
              <a:t>T? </a:t>
            </a:r>
            <a:endParaRPr lang="en-US" sz="1400" b="1" dirty="0"/>
          </a:p>
        </p:txBody>
      </p:sp>
      <p:sp>
        <p:nvSpPr>
          <p:cNvPr id="17" name="Rectangle 16"/>
          <p:cNvSpPr/>
          <p:nvPr/>
        </p:nvSpPr>
        <p:spPr>
          <a:xfrm>
            <a:off x="10398876" y="5555326"/>
            <a:ext cx="1066767" cy="276999"/>
          </a:xfrm>
          <a:prstGeom prst="rect">
            <a:avLst/>
          </a:prstGeom>
        </p:spPr>
        <p:txBody>
          <a:bodyPr wrap="none">
            <a:spAutoFit/>
          </a:bodyPr>
          <a:lstStyle/>
          <a:p>
            <a:r>
              <a:rPr lang="en-US" altLang="ko-KR" sz="1200" b="1" dirty="0">
                <a:solidFill>
                  <a:srgbClr val="000000"/>
                </a:solidFill>
                <a:latin typeface="Times New Roman" panose="02020603050405020304" pitchFamily="18" charset="0"/>
              </a:rPr>
              <a:t>High product</a:t>
            </a:r>
            <a:endParaRPr lang="en-US" altLang="ko-KR" sz="1200" b="1" i="0" baseline="-25000" dirty="0">
              <a:solidFill>
                <a:srgbClr val="000000"/>
              </a:solidFill>
              <a:effectLst/>
              <a:latin typeface="Times New Roman" panose="02020603050405020304" pitchFamily="18" charset="0"/>
            </a:endParaRPr>
          </a:p>
        </p:txBody>
      </p:sp>
      <p:sp>
        <p:nvSpPr>
          <p:cNvPr id="18" name="Rectangle 17"/>
          <p:cNvSpPr/>
          <p:nvPr/>
        </p:nvSpPr>
        <p:spPr>
          <a:xfrm>
            <a:off x="10332755" y="5241805"/>
            <a:ext cx="1066767" cy="276999"/>
          </a:xfrm>
          <a:prstGeom prst="rect">
            <a:avLst/>
          </a:prstGeom>
        </p:spPr>
        <p:txBody>
          <a:bodyPr wrap="none">
            <a:spAutoFit/>
          </a:bodyPr>
          <a:lstStyle/>
          <a:p>
            <a:r>
              <a:rPr lang="en-US" altLang="ko-KR" sz="1200" b="1" dirty="0">
                <a:solidFill>
                  <a:srgbClr val="000000"/>
                </a:solidFill>
                <a:latin typeface="Times New Roman" panose="02020603050405020304" pitchFamily="18" charset="0"/>
              </a:rPr>
              <a:t>High product</a:t>
            </a:r>
            <a:endParaRPr lang="en-US" altLang="ko-KR" sz="1200" b="1" i="0" baseline="-25000" dirty="0">
              <a:solidFill>
                <a:srgbClr val="000000"/>
              </a:solidFill>
              <a:effectLst/>
              <a:latin typeface="Times New Roman" panose="02020603050405020304" pitchFamily="18" charset="0"/>
            </a:endParaRPr>
          </a:p>
        </p:txBody>
      </p:sp>
      <p:sp>
        <p:nvSpPr>
          <p:cNvPr id="19" name="Rectangle 18"/>
          <p:cNvSpPr/>
          <p:nvPr/>
        </p:nvSpPr>
        <p:spPr>
          <a:xfrm>
            <a:off x="10398876" y="5912505"/>
            <a:ext cx="1066767" cy="276999"/>
          </a:xfrm>
          <a:prstGeom prst="rect">
            <a:avLst/>
          </a:prstGeom>
        </p:spPr>
        <p:txBody>
          <a:bodyPr wrap="none">
            <a:spAutoFit/>
          </a:bodyPr>
          <a:lstStyle/>
          <a:p>
            <a:r>
              <a:rPr lang="en-US" altLang="ko-KR" sz="1200" b="1" dirty="0">
                <a:solidFill>
                  <a:srgbClr val="000000"/>
                </a:solidFill>
                <a:latin typeface="Times New Roman" panose="02020603050405020304" pitchFamily="18" charset="0"/>
              </a:rPr>
              <a:t>High product</a:t>
            </a:r>
            <a:endParaRPr lang="en-US" altLang="ko-KR" sz="1200" b="1" i="0" baseline="-25000" dirty="0">
              <a:solidFill>
                <a:srgbClr val="000000"/>
              </a:solidFill>
              <a:effectLst/>
              <a:latin typeface="Times New Roman" panose="02020603050405020304" pitchFamily="18" charset="0"/>
            </a:endParaRPr>
          </a:p>
        </p:txBody>
      </p:sp>
      <p:sp>
        <p:nvSpPr>
          <p:cNvPr id="20" name="Rectangle 19"/>
          <p:cNvSpPr/>
          <p:nvPr/>
        </p:nvSpPr>
        <p:spPr>
          <a:xfrm>
            <a:off x="4065779" y="4323101"/>
            <a:ext cx="654346" cy="461665"/>
          </a:xfrm>
          <a:prstGeom prst="rect">
            <a:avLst/>
          </a:prstGeom>
        </p:spPr>
        <p:txBody>
          <a:bodyPr wrap="none">
            <a:spAutoFit/>
          </a:bodyPr>
          <a:lstStyle/>
          <a:p>
            <a:pPr algn="ctr"/>
            <a:r>
              <a:rPr lang="en-US" altLang="ko-KR" sz="1200" b="1" dirty="0">
                <a:solidFill>
                  <a:srgbClr val="231F20"/>
                </a:solidFill>
                <a:latin typeface="Times New Roman" panose="02020603050405020304" pitchFamily="18" charset="0"/>
              </a:rPr>
              <a:t>At low </a:t>
            </a:r>
          </a:p>
          <a:p>
            <a:pPr algn="ctr"/>
            <a:r>
              <a:rPr lang="en-US" altLang="ko-KR" sz="1200" b="1" dirty="0">
                <a:solidFill>
                  <a:srgbClr val="231F20"/>
                </a:solidFill>
                <a:latin typeface="Times New Roman" panose="02020603050405020304" pitchFamily="18" charset="0"/>
              </a:rPr>
              <a:t>T? </a:t>
            </a:r>
            <a:endParaRPr lang="en-US" sz="1200" b="1" dirty="0"/>
          </a:p>
        </p:txBody>
      </p:sp>
      <p:sp>
        <p:nvSpPr>
          <p:cNvPr id="21" name="Rectangle 20"/>
          <p:cNvSpPr/>
          <p:nvPr/>
        </p:nvSpPr>
        <p:spPr>
          <a:xfrm>
            <a:off x="3859568" y="4720997"/>
            <a:ext cx="1066767" cy="276999"/>
          </a:xfrm>
          <a:prstGeom prst="rect">
            <a:avLst/>
          </a:prstGeom>
        </p:spPr>
        <p:txBody>
          <a:bodyPr wrap="none">
            <a:spAutoFit/>
          </a:bodyPr>
          <a:lstStyle/>
          <a:p>
            <a:r>
              <a:rPr lang="en-US" altLang="ko-KR" sz="1200" b="1" dirty="0">
                <a:solidFill>
                  <a:srgbClr val="000000"/>
                </a:solidFill>
                <a:latin typeface="Times New Roman" panose="02020603050405020304" pitchFamily="18" charset="0"/>
              </a:rPr>
              <a:t>High product</a:t>
            </a:r>
            <a:endParaRPr lang="en-US" altLang="ko-KR" sz="1200" b="1" i="0" baseline="-25000" dirty="0">
              <a:solidFill>
                <a:srgbClr val="000000"/>
              </a:solidFill>
              <a:effectLst/>
              <a:latin typeface="Times New Roman" panose="02020603050405020304" pitchFamily="18" charset="0"/>
            </a:endParaRPr>
          </a:p>
        </p:txBody>
      </p:sp>
      <p:cxnSp>
        <p:nvCxnSpPr>
          <p:cNvPr id="23" name="Straight Arrow Connector 22"/>
          <p:cNvCxnSpPr/>
          <p:nvPr/>
        </p:nvCxnSpPr>
        <p:spPr>
          <a:xfrm>
            <a:off x="4872620" y="4380674"/>
            <a:ext cx="0" cy="857324"/>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1879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8695DB-CF65-4B22-9082-18DCBC893C58}"/>
              </a:ext>
            </a:extLst>
          </p:cNvPr>
          <p:cNvPicPr>
            <a:picLocks noChangeAspect="1"/>
          </p:cNvPicPr>
          <p:nvPr/>
        </p:nvPicPr>
        <p:blipFill>
          <a:blip r:embed="rId2"/>
          <a:stretch>
            <a:fillRect/>
          </a:stretch>
        </p:blipFill>
        <p:spPr>
          <a:xfrm>
            <a:off x="3959881" y="626649"/>
            <a:ext cx="4590289" cy="914400"/>
          </a:xfrm>
          <a:prstGeom prst="rect">
            <a:avLst/>
          </a:prstGeom>
        </p:spPr>
      </p:pic>
      <p:sp>
        <p:nvSpPr>
          <p:cNvPr id="6" name="Rectangle 5">
            <a:extLst>
              <a:ext uri="{FF2B5EF4-FFF2-40B4-BE49-F238E27FC236}">
                <a16:creationId xmlns:a16="http://schemas.microsoft.com/office/drawing/2014/main" id="{F1E96208-02A0-4A51-8FE7-3DD84B03657A}"/>
              </a:ext>
            </a:extLst>
          </p:cNvPr>
          <p:cNvSpPr/>
          <p:nvPr/>
        </p:nvSpPr>
        <p:spPr>
          <a:xfrm>
            <a:off x="1789044" y="1683993"/>
            <a:ext cx="9422296" cy="400110"/>
          </a:xfrm>
          <a:prstGeom prst="rect">
            <a:avLst/>
          </a:prstGeom>
        </p:spPr>
        <p:txBody>
          <a:bodyPr wrap="square">
            <a:spAutoFit/>
          </a:bodyPr>
          <a:lstStyle/>
          <a:p>
            <a:r>
              <a:rPr lang="en-US" sz="2000" b="1" dirty="0"/>
              <a:t>A reaction which can go in the forward and backward direction simultaneously</a:t>
            </a:r>
          </a:p>
        </p:txBody>
      </p:sp>
      <p:pic>
        <p:nvPicPr>
          <p:cNvPr id="7" name="Picture 6">
            <a:extLst>
              <a:ext uri="{FF2B5EF4-FFF2-40B4-BE49-F238E27FC236}">
                <a16:creationId xmlns:a16="http://schemas.microsoft.com/office/drawing/2014/main" id="{3917968B-525B-4BEE-9540-E322EFA7818A}"/>
              </a:ext>
            </a:extLst>
          </p:cNvPr>
          <p:cNvPicPr>
            <a:picLocks noChangeAspect="1"/>
          </p:cNvPicPr>
          <p:nvPr/>
        </p:nvPicPr>
        <p:blipFill>
          <a:blip r:embed="rId3"/>
          <a:stretch>
            <a:fillRect/>
          </a:stretch>
        </p:blipFill>
        <p:spPr>
          <a:xfrm>
            <a:off x="4092403" y="2227047"/>
            <a:ext cx="2508069" cy="457200"/>
          </a:xfrm>
          <a:prstGeom prst="rect">
            <a:avLst/>
          </a:prstGeom>
        </p:spPr>
      </p:pic>
      <p:sp>
        <p:nvSpPr>
          <p:cNvPr id="8" name="Rectangle 7">
            <a:extLst>
              <a:ext uri="{FF2B5EF4-FFF2-40B4-BE49-F238E27FC236}">
                <a16:creationId xmlns:a16="http://schemas.microsoft.com/office/drawing/2014/main" id="{32E241DB-04D1-4353-BF05-2806D1A196CF}"/>
              </a:ext>
            </a:extLst>
          </p:cNvPr>
          <p:cNvSpPr/>
          <p:nvPr/>
        </p:nvSpPr>
        <p:spPr>
          <a:xfrm>
            <a:off x="481507" y="3038086"/>
            <a:ext cx="1307537" cy="400110"/>
          </a:xfrm>
          <a:prstGeom prst="rect">
            <a:avLst/>
          </a:prstGeom>
        </p:spPr>
        <p:txBody>
          <a:bodyPr wrap="none">
            <a:spAutoFit/>
          </a:bodyPr>
          <a:lstStyle/>
          <a:p>
            <a:r>
              <a:rPr lang="en-US" sz="2000" b="1" dirty="0"/>
              <a:t> Examples </a:t>
            </a:r>
          </a:p>
        </p:txBody>
      </p:sp>
      <p:pic>
        <p:nvPicPr>
          <p:cNvPr id="9" name="Picture 8">
            <a:extLst>
              <a:ext uri="{FF2B5EF4-FFF2-40B4-BE49-F238E27FC236}">
                <a16:creationId xmlns:a16="http://schemas.microsoft.com/office/drawing/2014/main" id="{EA73B023-4B57-443B-8B6A-E7BFBA2CCC03}"/>
              </a:ext>
            </a:extLst>
          </p:cNvPr>
          <p:cNvPicPr>
            <a:picLocks noChangeAspect="1"/>
          </p:cNvPicPr>
          <p:nvPr/>
        </p:nvPicPr>
        <p:blipFill>
          <a:blip r:embed="rId4"/>
          <a:stretch>
            <a:fillRect/>
          </a:stretch>
        </p:blipFill>
        <p:spPr>
          <a:xfrm>
            <a:off x="2002270" y="3799756"/>
            <a:ext cx="2314575" cy="409575"/>
          </a:xfrm>
          <a:prstGeom prst="rect">
            <a:avLst/>
          </a:prstGeom>
        </p:spPr>
      </p:pic>
      <p:pic>
        <p:nvPicPr>
          <p:cNvPr id="10" name="Picture 9">
            <a:extLst>
              <a:ext uri="{FF2B5EF4-FFF2-40B4-BE49-F238E27FC236}">
                <a16:creationId xmlns:a16="http://schemas.microsoft.com/office/drawing/2014/main" id="{25A1D31B-145F-43AF-8071-F25517F7D934}"/>
              </a:ext>
            </a:extLst>
          </p:cNvPr>
          <p:cNvPicPr>
            <a:picLocks noChangeAspect="1"/>
          </p:cNvPicPr>
          <p:nvPr/>
        </p:nvPicPr>
        <p:blipFill>
          <a:blip r:embed="rId5"/>
          <a:stretch>
            <a:fillRect/>
          </a:stretch>
        </p:blipFill>
        <p:spPr>
          <a:xfrm>
            <a:off x="447833" y="4192144"/>
            <a:ext cx="5105400" cy="1552575"/>
          </a:xfrm>
          <a:prstGeom prst="rect">
            <a:avLst/>
          </a:prstGeom>
        </p:spPr>
      </p:pic>
      <p:pic>
        <p:nvPicPr>
          <p:cNvPr id="2" name="Picture 1"/>
          <p:cNvPicPr>
            <a:picLocks noChangeAspect="1"/>
          </p:cNvPicPr>
          <p:nvPr/>
        </p:nvPicPr>
        <p:blipFill>
          <a:blip r:embed="rId6"/>
          <a:stretch>
            <a:fillRect/>
          </a:stretch>
        </p:blipFill>
        <p:spPr>
          <a:xfrm>
            <a:off x="5871282" y="3922163"/>
            <a:ext cx="5645737" cy="1920240"/>
          </a:xfrm>
          <a:prstGeom prst="rect">
            <a:avLst/>
          </a:prstGeom>
        </p:spPr>
      </p:pic>
      <p:pic>
        <p:nvPicPr>
          <p:cNvPr id="3" name="Picture 2"/>
          <p:cNvPicPr>
            <a:picLocks noChangeAspect="1"/>
          </p:cNvPicPr>
          <p:nvPr/>
        </p:nvPicPr>
        <p:blipFill>
          <a:blip r:embed="rId7"/>
          <a:stretch>
            <a:fillRect/>
          </a:stretch>
        </p:blipFill>
        <p:spPr>
          <a:xfrm>
            <a:off x="10577968" y="649608"/>
            <a:ext cx="1266744" cy="2468880"/>
          </a:xfrm>
          <a:prstGeom prst="rect">
            <a:avLst/>
          </a:prstGeom>
        </p:spPr>
      </p:pic>
      <p:sp>
        <p:nvSpPr>
          <p:cNvPr id="11" name="Rectangle 10">
            <a:extLst>
              <a:ext uri="{FF2B5EF4-FFF2-40B4-BE49-F238E27FC236}">
                <a16:creationId xmlns:a16="http://schemas.microsoft.com/office/drawing/2014/main" id="{7787A02B-C3B5-4EE7-978E-8FAAC920B717}"/>
              </a:ext>
            </a:extLst>
          </p:cNvPr>
          <p:cNvSpPr/>
          <p:nvPr/>
        </p:nvSpPr>
        <p:spPr>
          <a:xfrm>
            <a:off x="391471" y="252032"/>
            <a:ext cx="3834127" cy="584775"/>
          </a:xfrm>
          <a:prstGeom prst="rect">
            <a:avLst/>
          </a:prstGeom>
        </p:spPr>
        <p:txBody>
          <a:bodyPr wrap="none">
            <a:spAutoFit/>
          </a:bodyPr>
          <a:lstStyle/>
          <a:p>
            <a:r>
              <a:rPr lang="en-US" sz="3200" b="1" dirty="0"/>
              <a:t> # Reversible reaction</a:t>
            </a:r>
          </a:p>
        </p:txBody>
      </p:sp>
    </p:spTree>
    <p:extLst>
      <p:ext uri="{BB962C8B-B14F-4D97-AF65-F5344CB8AC3E}">
        <p14:creationId xmlns:p14="http://schemas.microsoft.com/office/powerpoint/2010/main" val="1454835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684" r="998"/>
          <a:stretch/>
        </p:blipFill>
        <p:spPr>
          <a:xfrm>
            <a:off x="213644" y="2748900"/>
            <a:ext cx="5469309" cy="3840480"/>
          </a:xfrm>
          <a:prstGeom prst="rect">
            <a:avLst/>
          </a:prstGeom>
        </p:spPr>
      </p:pic>
      <p:pic>
        <p:nvPicPr>
          <p:cNvPr id="5" name="Picture 4"/>
          <p:cNvPicPr>
            <a:picLocks noChangeAspect="1"/>
          </p:cNvPicPr>
          <p:nvPr/>
        </p:nvPicPr>
        <p:blipFill rotWithShape="1">
          <a:blip r:embed="rId3"/>
          <a:srcRect l="3303" r="2106"/>
          <a:stretch/>
        </p:blipFill>
        <p:spPr>
          <a:xfrm>
            <a:off x="6187155" y="3002709"/>
            <a:ext cx="5734228" cy="3657600"/>
          </a:xfrm>
          <a:prstGeom prst="rect">
            <a:avLst/>
          </a:prstGeom>
        </p:spPr>
      </p:pic>
      <p:pic>
        <p:nvPicPr>
          <p:cNvPr id="6" name="Picture 5"/>
          <p:cNvPicPr>
            <a:picLocks noChangeAspect="1"/>
          </p:cNvPicPr>
          <p:nvPr/>
        </p:nvPicPr>
        <p:blipFill rotWithShape="1">
          <a:blip r:embed="rId4"/>
          <a:srcRect b="52283"/>
          <a:stretch/>
        </p:blipFill>
        <p:spPr>
          <a:xfrm>
            <a:off x="350028" y="187440"/>
            <a:ext cx="5675105" cy="1265345"/>
          </a:xfrm>
          <a:prstGeom prst="rect">
            <a:avLst/>
          </a:prstGeom>
        </p:spPr>
      </p:pic>
      <p:pic>
        <p:nvPicPr>
          <p:cNvPr id="7" name="Picture 6"/>
          <p:cNvPicPr>
            <a:picLocks noChangeAspect="1"/>
          </p:cNvPicPr>
          <p:nvPr/>
        </p:nvPicPr>
        <p:blipFill rotWithShape="1">
          <a:blip r:embed="rId4"/>
          <a:srcRect t="58739" r="15811" b="21118"/>
          <a:stretch/>
        </p:blipFill>
        <p:spPr>
          <a:xfrm>
            <a:off x="350027" y="2069150"/>
            <a:ext cx="5771868" cy="640080"/>
          </a:xfrm>
          <a:prstGeom prst="rect">
            <a:avLst/>
          </a:prstGeom>
        </p:spPr>
      </p:pic>
      <p:pic>
        <p:nvPicPr>
          <p:cNvPr id="8" name="Picture 7"/>
          <p:cNvPicPr>
            <a:picLocks noChangeAspect="1"/>
          </p:cNvPicPr>
          <p:nvPr/>
        </p:nvPicPr>
        <p:blipFill rotWithShape="1">
          <a:blip r:embed="rId4"/>
          <a:srcRect t="86303"/>
          <a:stretch/>
        </p:blipFill>
        <p:spPr>
          <a:xfrm>
            <a:off x="350028" y="1556047"/>
            <a:ext cx="5675105" cy="363197"/>
          </a:xfrm>
          <a:prstGeom prst="rect">
            <a:avLst/>
          </a:prstGeom>
        </p:spPr>
      </p:pic>
      <p:grpSp>
        <p:nvGrpSpPr>
          <p:cNvPr id="15" name="Group 14"/>
          <p:cNvGrpSpPr/>
          <p:nvPr/>
        </p:nvGrpSpPr>
        <p:grpSpPr>
          <a:xfrm>
            <a:off x="6758610" y="550322"/>
            <a:ext cx="4981575" cy="2048670"/>
            <a:chOff x="6348412" y="266388"/>
            <a:chExt cx="4981575" cy="2048670"/>
          </a:xfrm>
        </p:grpSpPr>
        <p:pic>
          <p:nvPicPr>
            <p:cNvPr id="9" name="Picture 8"/>
            <p:cNvPicPr>
              <a:picLocks noChangeAspect="1"/>
            </p:cNvPicPr>
            <p:nvPr/>
          </p:nvPicPr>
          <p:blipFill>
            <a:blip r:embed="rId5"/>
            <a:stretch>
              <a:fillRect/>
            </a:stretch>
          </p:blipFill>
          <p:spPr>
            <a:xfrm>
              <a:off x="7165382" y="266388"/>
              <a:ext cx="2305050" cy="428625"/>
            </a:xfrm>
            <a:prstGeom prst="rect">
              <a:avLst/>
            </a:prstGeom>
          </p:spPr>
        </p:pic>
        <p:pic>
          <p:nvPicPr>
            <p:cNvPr id="10" name="Picture 9"/>
            <p:cNvPicPr>
              <a:picLocks noChangeAspect="1"/>
            </p:cNvPicPr>
            <p:nvPr/>
          </p:nvPicPr>
          <p:blipFill rotWithShape="1">
            <a:blip r:embed="rId6"/>
            <a:srcRect t="5182" b="76874"/>
            <a:stretch/>
          </p:blipFill>
          <p:spPr>
            <a:xfrm>
              <a:off x="6348412" y="803305"/>
              <a:ext cx="4981575" cy="282011"/>
            </a:xfrm>
            <a:prstGeom prst="rect">
              <a:avLst/>
            </a:prstGeom>
          </p:spPr>
        </p:pic>
        <p:pic>
          <p:nvPicPr>
            <p:cNvPr id="11" name="Picture 10"/>
            <p:cNvPicPr>
              <a:picLocks noChangeAspect="1"/>
            </p:cNvPicPr>
            <p:nvPr/>
          </p:nvPicPr>
          <p:blipFill rotWithShape="1">
            <a:blip r:embed="rId6"/>
            <a:srcRect t="41232" r="5969" b="41212"/>
            <a:stretch/>
          </p:blipFill>
          <p:spPr>
            <a:xfrm>
              <a:off x="6348412" y="1176875"/>
              <a:ext cx="4684208" cy="275910"/>
            </a:xfrm>
            <a:prstGeom prst="rect">
              <a:avLst/>
            </a:prstGeom>
          </p:spPr>
        </p:pic>
        <p:pic>
          <p:nvPicPr>
            <p:cNvPr id="12" name="Picture 11"/>
            <p:cNvPicPr>
              <a:picLocks noChangeAspect="1"/>
            </p:cNvPicPr>
            <p:nvPr/>
          </p:nvPicPr>
          <p:blipFill rotWithShape="1">
            <a:blip r:embed="rId6"/>
            <a:srcRect t="79248"/>
            <a:stretch/>
          </p:blipFill>
          <p:spPr>
            <a:xfrm>
              <a:off x="6348412" y="1593802"/>
              <a:ext cx="4981575" cy="326143"/>
            </a:xfrm>
            <a:prstGeom prst="rect">
              <a:avLst/>
            </a:prstGeom>
          </p:spPr>
        </p:pic>
        <p:pic>
          <p:nvPicPr>
            <p:cNvPr id="14" name="Picture 13"/>
            <p:cNvPicPr>
              <a:picLocks noChangeAspect="1"/>
            </p:cNvPicPr>
            <p:nvPr/>
          </p:nvPicPr>
          <p:blipFill rotWithShape="1">
            <a:blip r:embed="rId7"/>
            <a:srcRect t="61459"/>
            <a:stretch/>
          </p:blipFill>
          <p:spPr>
            <a:xfrm>
              <a:off x="6462343" y="1995018"/>
              <a:ext cx="4535870" cy="320040"/>
            </a:xfrm>
            <a:prstGeom prst="rect">
              <a:avLst/>
            </a:prstGeom>
          </p:spPr>
        </p:pic>
      </p:grpSp>
      <p:sp>
        <p:nvSpPr>
          <p:cNvPr id="16" name="TextBox 15"/>
          <p:cNvSpPr txBox="1"/>
          <p:nvPr/>
        </p:nvSpPr>
        <p:spPr>
          <a:xfrm>
            <a:off x="528156" y="2818043"/>
            <a:ext cx="2374304" cy="400110"/>
          </a:xfrm>
          <a:prstGeom prst="rect">
            <a:avLst/>
          </a:prstGeom>
          <a:noFill/>
        </p:spPr>
        <p:txBody>
          <a:bodyPr wrap="none" rtlCol="0">
            <a:spAutoFit/>
          </a:bodyPr>
          <a:lstStyle/>
          <a:p>
            <a:r>
              <a:rPr lang="en-US" altLang="ko-KR" sz="2000" b="1" dirty="0"/>
              <a:t>Exothermic Reaction</a:t>
            </a:r>
            <a:endParaRPr lang="ko-KR" altLang="en-US" sz="2000" b="1" dirty="0"/>
          </a:p>
        </p:txBody>
      </p:sp>
      <p:sp>
        <p:nvSpPr>
          <p:cNvPr id="17" name="TextBox 16"/>
          <p:cNvSpPr txBox="1"/>
          <p:nvPr/>
        </p:nvSpPr>
        <p:spPr>
          <a:xfrm>
            <a:off x="4050911" y="3636013"/>
            <a:ext cx="1483548" cy="369332"/>
          </a:xfrm>
          <a:prstGeom prst="rect">
            <a:avLst/>
          </a:prstGeom>
          <a:noFill/>
        </p:spPr>
        <p:txBody>
          <a:bodyPr wrap="none" rtlCol="0">
            <a:spAutoFit/>
          </a:bodyPr>
          <a:lstStyle/>
          <a:p>
            <a:r>
              <a:rPr lang="en-US" altLang="ko-KR" b="1" dirty="0"/>
              <a:t>Spontaneous </a:t>
            </a:r>
          </a:p>
        </p:txBody>
      </p:sp>
      <p:sp>
        <p:nvSpPr>
          <p:cNvPr id="18" name="TextBox 17"/>
          <p:cNvSpPr txBox="1"/>
          <p:nvPr/>
        </p:nvSpPr>
        <p:spPr>
          <a:xfrm>
            <a:off x="6465178" y="2880157"/>
            <a:ext cx="2537298" cy="400110"/>
          </a:xfrm>
          <a:prstGeom prst="rect">
            <a:avLst/>
          </a:prstGeom>
          <a:noFill/>
        </p:spPr>
        <p:txBody>
          <a:bodyPr wrap="none" rtlCol="0">
            <a:spAutoFit/>
          </a:bodyPr>
          <a:lstStyle/>
          <a:p>
            <a:r>
              <a:rPr lang="en-US" altLang="ko-KR" sz="2000" b="1" dirty="0"/>
              <a:t>Endothermic Reaction</a:t>
            </a:r>
            <a:endParaRPr lang="ko-KR" altLang="en-US" sz="2000" b="1" dirty="0"/>
          </a:p>
        </p:txBody>
      </p:sp>
      <p:sp>
        <p:nvSpPr>
          <p:cNvPr id="19" name="TextBox 18"/>
          <p:cNvSpPr txBox="1"/>
          <p:nvPr/>
        </p:nvSpPr>
        <p:spPr>
          <a:xfrm>
            <a:off x="7191345" y="3636013"/>
            <a:ext cx="1935594" cy="369332"/>
          </a:xfrm>
          <a:prstGeom prst="rect">
            <a:avLst/>
          </a:prstGeom>
          <a:noFill/>
        </p:spPr>
        <p:txBody>
          <a:bodyPr wrap="none" rtlCol="0">
            <a:spAutoFit/>
          </a:bodyPr>
          <a:lstStyle/>
          <a:p>
            <a:r>
              <a:rPr lang="en-US" altLang="ko-KR" b="1" dirty="0"/>
              <a:t>Non-spontaneous </a:t>
            </a:r>
          </a:p>
        </p:txBody>
      </p:sp>
      <p:sp>
        <p:nvSpPr>
          <p:cNvPr id="20" name="Rectangle 19"/>
          <p:cNvSpPr/>
          <p:nvPr/>
        </p:nvSpPr>
        <p:spPr>
          <a:xfrm>
            <a:off x="7191345" y="3956545"/>
            <a:ext cx="1228541" cy="461665"/>
          </a:xfrm>
          <a:prstGeom prst="rect">
            <a:avLst/>
          </a:prstGeom>
        </p:spPr>
        <p:txBody>
          <a:bodyPr wrap="none">
            <a:spAutoFit/>
          </a:bodyPr>
          <a:lstStyle/>
          <a:p>
            <a:r>
              <a:rPr lang="en-US" altLang="ko-KR" sz="1200" dirty="0"/>
              <a:t>Ex: Cooking</a:t>
            </a:r>
          </a:p>
          <a:p>
            <a:r>
              <a:rPr lang="en-US" altLang="ko-KR" sz="1200" dirty="0"/>
              <a:t>Glucose in water</a:t>
            </a:r>
            <a:endParaRPr lang="ko-KR" altLang="en-US" sz="1200" dirty="0"/>
          </a:p>
        </p:txBody>
      </p:sp>
      <p:sp>
        <p:nvSpPr>
          <p:cNvPr id="21" name="Rectangle 20"/>
          <p:cNvSpPr/>
          <p:nvPr/>
        </p:nvSpPr>
        <p:spPr>
          <a:xfrm>
            <a:off x="4050911" y="3910378"/>
            <a:ext cx="1641988" cy="646331"/>
          </a:xfrm>
          <a:prstGeom prst="rect">
            <a:avLst/>
          </a:prstGeom>
        </p:spPr>
        <p:txBody>
          <a:bodyPr wrap="none">
            <a:spAutoFit/>
          </a:bodyPr>
          <a:lstStyle/>
          <a:p>
            <a:r>
              <a:rPr lang="en-US" altLang="ko-KR" sz="1200" dirty="0">
                <a:solidFill>
                  <a:srgbClr val="21242C"/>
                </a:solidFill>
              </a:rPr>
              <a:t>Ex: Combustion, </a:t>
            </a:r>
          </a:p>
          <a:p>
            <a:r>
              <a:rPr lang="en-US" altLang="ko-KR" sz="1200" dirty="0">
                <a:solidFill>
                  <a:srgbClr val="21242C"/>
                </a:solidFill>
              </a:rPr>
              <a:t>Condensation of water </a:t>
            </a:r>
          </a:p>
          <a:p>
            <a:r>
              <a:rPr lang="en-US" altLang="ko-KR" sz="1200" dirty="0">
                <a:solidFill>
                  <a:srgbClr val="21242C"/>
                </a:solidFill>
              </a:rPr>
              <a:t>vapor into rain</a:t>
            </a:r>
            <a:endParaRPr lang="ko-KR" altLang="en-US" sz="1200" dirty="0"/>
          </a:p>
        </p:txBody>
      </p:sp>
    </p:spTree>
    <p:extLst>
      <p:ext uri="{BB962C8B-B14F-4D97-AF65-F5344CB8AC3E}">
        <p14:creationId xmlns:p14="http://schemas.microsoft.com/office/powerpoint/2010/main" val="1329664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078" y="174628"/>
            <a:ext cx="11741921" cy="523220"/>
          </a:xfrm>
          <a:prstGeom prst="rect">
            <a:avLst/>
          </a:prstGeom>
        </p:spPr>
        <p:txBody>
          <a:bodyPr wrap="square">
            <a:spAutoFit/>
          </a:bodyPr>
          <a:lstStyle/>
          <a:p>
            <a:r>
              <a:rPr lang="en-US" altLang="ko-KR" sz="2800" b="1" dirty="0">
                <a:solidFill>
                  <a:srgbClr val="231F20"/>
                </a:solidFill>
              </a:rPr>
              <a:t>What Optimum conditions for maximum products in industrial processes ?</a:t>
            </a:r>
            <a:endParaRPr lang="ko-KR" altLang="en-US" sz="2800" b="1" dirty="0"/>
          </a:p>
        </p:txBody>
      </p:sp>
      <p:sp>
        <p:nvSpPr>
          <p:cNvPr id="3" name="Rectangle 2"/>
          <p:cNvSpPr/>
          <p:nvPr/>
        </p:nvSpPr>
        <p:spPr>
          <a:xfrm>
            <a:off x="593357" y="710990"/>
            <a:ext cx="5430141" cy="461665"/>
          </a:xfrm>
          <a:prstGeom prst="rect">
            <a:avLst/>
          </a:prstGeom>
        </p:spPr>
        <p:txBody>
          <a:bodyPr wrap="none">
            <a:spAutoFit/>
          </a:bodyPr>
          <a:lstStyle/>
          <a:p>
            <a:r>
              <a:rPr lang="en-US" altLang="ko-KR" sz="2400" u="sng" dirty="0"/>
              <a:t># Synthesis of Ammonia (</a:t>
            </a:r>
            <a:r>
              <a:rPr lang="en-US" altLang="ko-KR" sz="2400" i="1" u="sng" dirty="0"/>
              <a:t>Haber Process):</a:t>
            </a:r>
            <a:endParaRPr lang="ko-KR" altLang="en-US" sz="2400" u="sng" dirty="0"/>
          </a:p>
        </p:txBody>
      </p:sp>
      <p:pic>
        <p:nvPicPr>
          <p:cNvPr id="4" name="Picture 3"/>
          <p:cNvPicPr>
            <a:picLocks noChangeAspect="1"/>
          </p:cNvPicPr>
          <p:nvPr/>
        </p:nvPicPr>
        <p:blipFill>
          <a:blip r:embed="rId2"/>
          <a:stretch>
            <a:fillRect/>
          </a:stretch>
        </p:blipFill>
        <p:spPr>
          <a:xfrm>
            <a:off x="6023498" y="802110"/>
            <a:ext cx="4817327" cy="365760"/>
          </a:xfrm>
          <a:prstGeom prst="rect">
            <a:avLst/>
          </a:prstGeom>
        </p:spPr>
      </p:pic>
      <p:pic>
        <p:nvPicPr>
          <p:cNvPr id="5" name="Picture 4"/>
          <p:cNvPicPr>
            <a:picLocks noChangeAspect="1"/>
          </p:cNvPicPr>
          <p:nvPr/>
        </p:nvPicPr>
        <p:blipFill>
          <a:blip r:embed="rId3"/>
          <a:stretch>
            <a:fillRect/>
          </a:stretch>
        </p:blipFill>
        <p:spPr>
          <a:xfrm>
            <a:off x="6120638" y="1366989"/>
            <a:ext cx="5687799" cy="548640"/>
          </a:xfrm>
          <a:prstGeom prst="rect">
            <a:avLst/>
          </a:prstGeom>
        </p:spPr>
      </p:pic>
      <p:sp>
        <p:nvSpPr>
          <p:cNvPr id="6" name="TextBox 5"/>
          <p:cNvSpPr txBox="1"/>
          <p:nvPr/>
        </p:nvSpPr>
        <p:spPr>
          <a:xfrm>
            <a:off x="4237109" y="1271977"/>
            <a:ext cx="1883529" cy="369332"/>
          </a:xfrm>
          <a:prstGeom prst="rect">
            <a:avLst/>
          </a:prstGeom>
          <a:noFill/>
        </p:spPr>
        <p:txBody>
          <a:bodyPr wrap="none" rtlCol="0">
            <a:spAutoFit/>
          </a:bodyPr>
          <a:lstStyle/>
          <a:p>
            <a:r>
              <a:rPr lang="en-US" altLang="ko-KR" dirty="0"/>
              <a:t>Basic information:</a:t>
            </a:r>
            <a:endParaRPr lang="ko-KR" altLang="en-US" dirty="0"/>
          </a:p>
        </p:txBody>
      </p:sp>
      <p:sp>
        <p:nvSpPr>
          <p:cNvPr id="8" name="Rectangle 7"/>
          <p:cNvSpPr/>
          <p:nvPr/>
        </p:nvSpPr>
        <p:spPr>
          <a:xfrm>
            <a:off x="863125" y="1620268"/>
            <a:ext cx="3102123" cy="461665"/>
          </a:xfrm>
          <a:prstGeom prst="rect">
            <a:avLst/>
          </a:prstGeom>
        </p:spPr>
        <p:txBody>
          <a:bodyPr wrap="square">
            <a:spAutoFit/>
          </a:bodyPr>
          <a:lstStyle/>
          <a:p>
            <a:r>
              <a:rPr lang="en-US" altLang="ko-KR" sz="2400" dirty="0">
                <a:solidFill>
                  <a:srgbClr val="231F20"/>
                </a:solidFill>
              </a:rPr>
              <a:t>Optimum conditions:</a:t>
            </a:r>
            <a:endParaRPr lang="ko-KR" altLang="en-US" sz="2400" dirty="0"/>
          </a:p>
        </p:txBody>
      </p:sp>
      <p:sp>
        <p:nvSpPr>
          <p:cNvPr id="9" name="Rectangle 8"/>
          <p:cNvSpPr/>
          <p:nvPr/>
        </p:nvSpPr>
        <p:spPr>
          <a:xfrm>
            <a:off x="3251248" y="2114748"/>
            <a:ext cx="6096000" cy="1200329"/>
          </a:xfrm>
          <a:prstGeom prst="rect">
            <a:avLst/>
          </a:prstGeom>
        </p:spPr>
        <p:txBody>
          <a:bodyPr>
            <a:spAutoFit/>
          </a:bodyPr>
          <a:lstStyle/>
          <a:p>
            <a:pPr marL="342900" indent="-342900">
              <a:buAutoNum type="arabicParenBoth"/>
            </a:pPr>
            <a:r>
              <a:rPr lang="en-US" altLang="ko-KR" b="1" dirty="0">
                <a:solidFill>
                  <a:srgbClr val="231F20"/>
                </a:solidFill>
              </a:rPr>
              <a:t>Low temperature:</a:t>
            </a:r>
            <a:r>
              <a:rPr lang="en-US" altLang="ko-KR" dirty="0">
                <a:solidFill>
                  <a:srgbClr val="231F20"/>
                </a:solidFill>
              </a:rPr>
              <a:t> </a:t>
            </a:r>
          </a:p>
          <a:p>
            <a:pPr marL="285750" indent="-285750">
              <a:buFont typeface="Arial" panose="020B0604020202020204" pitchFamily="34" charset="0"/>
              <a:buChar char="•"/>
            </a:pPr>
            <a:r>
              <a:rPr lang="en-US" altLang="ko-KR" dirty="0">
                <a:solidFill>
                  <a:srgbClr val="231F20"/>
                </a:solidFill>
              </a:rPr>
              <a:t>Low temperature will shift the equilibrium to the right. </a:t>
            </a:r>
          </a:p>
          <a:p>
            <a:pPr marL="285750" indent="-285750">
              <a:buFont typeface="Arial" panose="020B0604020202020204" pitchFamily="34" charset="0"/>
              <a:buChar char="•"/>
            </a:pPr>
            <a:r>
              <a:rPr lang="en-US" altLang="ko-KR" dirty="0">
                <a:solidFill>
                  <a:srgbClr val="231F20"/>
                </a:solidFill>
              </a:rPr>
              <a:t>Low temperature will give greater yield of ammonia.</a:t>
            </a:r>
          </a:p>
          <a:p>
            <a:r>
              <a:rPr lang="en-US" altLang="ko-KR" dirty="0">
                <a:solidFill>
                  <a:srgbClr val="231F20"/>
                </a:solidFill>
              </a:rPr>
              <a:t>In actual practice, a temperature of about 450°C is used</a:t>
            </a:r>
            <a:endParaRPr lang="ko-KR" altLang="en-US" dirty="0"/>
          </a:p>
        </p:txBody>
      </p:sp>
      <p:sp>
        <p:nvSpPr>
          <p:cNvPr id="10" name="Rectangle 9"/>
          <p:cNvSpPr/>
          <p:nvPr/>
        </p:nvSpPr>
        <p:spPr>
          <a:xfrm>
            <a:off x="3251248" y="3406955"/>
            <a:ext cx="6096000" cy="1200329"/>
          </a:xfrm>
          <a:prstGeom prst="rect">
            <a:avLst/>
          </a:prstGeom>
        </p:spPr>
        <p:txBody>
          <a:bodyPr>
            <a:spAutoFit/>
          </a:bodyPr>
          <a:lstStyle/>
          <a:p>
            <a:r>
              <a:rPr lang="en-US" altLang="ko-KR" dirty="0">
                <a:solidFill>
                  <a:srgbClr val="231F20"/>
                </a:solidFill>
              </a:rPr>
              <a:t>(2) </a:t>
            </a:r>
            <a:r>
              <a:rPr lang="en-US" altLang="ko-KR" b="1" dirty="0">
                <a:solidFill>
                  <a:srgbClr val="231F20"/>
                </a:solidFill>
              </a:rPr>
              <a:t>High pressure:</a:t>
            </a:r>
          </a:p>
          <a:p>
            <a:pPr marL="285750" indent="-285750">
              <a:buFont typeface="Arial" panose="020B0604020202020204" pitchFamily="34" charset="0"/>
              <a:buChar char="•"/>
            </a:pPr>
            <a:r>
              <a:rPr lang="en-US" altLang="ko-KR" b="1" dirty="0">
                <a:solidFill>
                  <a:srgbClr val="231F20"/>
                </a:solidFill>
              </a:rPr>
              <a:t> </a:t>
            </a:r>
            <a:r>
              <a:rPr lang="en-US" altLang="ko-KR" dirty="0">
                <a:solidFill>
                  <a:srgbClr val="231F20"/>
                </a:solidFill>
              </a:rPr>
              <a:t>As forward reaction proceeds with a decrease no. of moles. </a:t>
            </a:r>
          </a:p>
          <a:p>
            <a:pPr marL="285750" indent="-285750">
              <a:buFont typeface="Arial" panose="020B0604020202020204" pitchFamily="34" charset="0"/>
              <a:buChar char="•"/>
            </a:pPr>
            <a:r>
              <a:rPr lang="en-US" altLang="ko-KR" dirty="0">
                <a:solidFill>
                  <a:srgbClr val="231F20"/>
                </a:solidFill>
              </a:rPr>
              <a:t>High pressure will shift the equilibrium to the right </a:t>
            </a:r>
          </a:p>
          <a:p>
            <a:r>
              <a:rPr lang="en-US" altLang="ko-KR" dirty="0">
                <a:solidFill>
                  <a:srgbClr val="231F20"/>
                </a:solidFill>
              </a:rPr>
              <a:t>In actual practice, a pressure of about 200 </a:t>
            </a:r>
            <a:r>
              <a:rPr lang="en-US" altLang="ko-KR" dirty="0" err="1">
                <a:solidFill>
                  <a:srgbClr val="231F20"/>
                </a:solidFill>
              </a:rPr>
              <a:t>atm</a:t>
            </a:r>
            <a:r>
              <a:rPr lang="en-US" altLang="ko-KR" dirty="0">
                <a:solidFill>
                  <a:srgbClr val="231F20"/>
                </a:solidFill>
              </a:rPr>
              <a:t> is used</a:t>
            </a:r>
            <a:endParaRPr lang="ko-KR" altLang="en-US" dirty="0"/>
          </a:p>
        </p:txBody>
      </p:sp>
      <p:sp>
        <p:nvSpPr>
          <p:cNvPr id="11" name="Rectangle 10"/>
          <p:cNvSpPr/>
          <p:nvPr/>
        </p:nvSpPr>
        <p:spPr>
          <a:xfrm>
            <a:off x="3251248" y="4699162"/>
            <a:ext cx="8557189" cy="1754326"/>
          </a:xfrm>
          <a:prstGeom prst="rect">
            <a:avLst/>
          </a:prstGeom>
        </p:spPr>
        <p:txBody>
          <a:bodyPr wrap="square">
            <a:spAutoFit/>
          </a:bodyPr>
          <a:lstStyle/>
          <a:p>
            <a:r>
              <a:rPr lang="en-US" altLang="ko-KR" dirty="0">
                <a:solidFill>
                  <a:srgbClr val="231F20"/>
                </a:solidFill>
              </a:rPr>
              <a:t>(3) </a:t>
            </a:r>
            <a:r>
              <a:rPr lang="en-US" altLang="ko-KR" b="1" dirty="0">
                <a:solidFill>
                  <a:srgbClr val="231F20"/>
                </a:solidFill>
              </a:rPr>
              <a:t>Catalyst. </a:t>
            </a:r>
          </a:p>
          <a:p>
            <a:pPr marL="285750" indent="-285750">
              <a:buFont typeface="Arial" panose="020B0604020202020204" pitchFamily="34" charset="0"/>
              <a:buChar char="•"/>
            </a:pPr>
            <a:r>
              <a:rPr lang="en-US" altLang="ko-KR" dirty="0">
                <a:solidFill>
                  <a:srgbClr val="231F20"/>
                </a:solidFill>
              </a:rPr>
              <a:t>At low temperatures, rate of reaction is slow and equilibrium is attained in a long time. </a:t>
            </a:r>
          </a:p>
          <a:p>
            <a:pPr marL="285750" indent="-285750">
              <a:buFont typeface="Arial" panose="020B0604020202020204" pitchFamily="34" charset="0"/>
              <a:buChar char="•"/>
            </a:pPr>
            <a:r>
              <a:rPr lang="en-US" altLang="ko-KR" dirty="0">
                <a:solidFill>
                  <a:srgbClr val="231F20"/>
                </a:solidFill>
              </a:rPr>
              <a:t>To increase the rate of reaction and thus quicken the attainment of equilibrium,</a:t>
            </a:r>
          </a:p>
          <a:p>
            <a:r>
              <a:rPr lang="en-US" altLang="ko-KR" dirty="0">
                <a:solidFill>
                  <a:srgbClr val="231F20"/>
                </a:solidFill>
              </a:rPr>
              <a:t>      a catalyst is used. </a:t>
            </a:r>
          </a:p>
          <a:p>
            <a:r>
              <a:rPr lang="en-US" altLang="ko-KR" dirty="0">
                <a:solidFill>
                  <a:srgbClr val="231F20"/>
                </a:solidFill>
              </a:rPr>
              <a:t>In actual practice, Finely divided Fe containing Mo is used</a:t>
            </a:r>
          </a:p>
          <a:p>
            <a:r>
              <a:rPr lang="en-US" altLang="ko-KR" dirty="0">
                <a:solidFill>
                  <a:srgbClr val="231F20"/>
                </a:solidFill>
              </a:rPr>
              <a:t>                                </a:t>
            </a:r>
            <a:r>
              <a:rPr lang="en-US" altLang="ko-KR" dirty="0"/>
              <a:t>Mo acts as a promoter (increases the life &amp; efficiency of catalyst)</a:t>
            </a:r>
            <a:endParaRPr lang="ko-KR" altLang="en-US" dirty="0"/>
          </a:p>
        </p:txBody>
      </p:sp>
    </p:spTree>
    <p:extLst>
      <p:ext uri="{BB962C8B-B14F-4D97-AF65-F5344CB8AC3E}">
        <p14:creationId xmlns:p14="http://schemas.microsoft.com/office/powerpoint/2010/main" val="563474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0015" y="609008"/>
            <a:ext cx="6471643" cy="461665"/>
          </a:xfrm>
          <a:prstGeom prst="rect">
            <a:avLst/>
          </a:prstGeom>
        </p:spPr>
        <p:txBody>
          <a:bodyPr wrap="none">
            <a:spAutoFit/>
          </a:bodyPr>
          <a:lstStyle/>
          <a:p>
            <a:r>
              <a:rPr lang="en-US" altLang="ko-KR" sz="2400" dirty="0"/>
              <a:t>1. Manufacture of Sulphuric acid (</a:t>
            </a:r>
            <a:r>
              <a:rPr lang="en-US" altLang="ko-KR" sz="2400" i="1" dirty="0"/>
              <a:t>Contact Process)</a:t>
            </a:r>
            <a:endParaRPr lang="ko-KR" altLang="en-US" sz="2400" dirty="0"/>
          </a:p>
        </p:txBody>
      </p:sp>
      <p:pic>
        <p:nvPicPr>
          <p:cNvPr id="3" name="Picture 2"/>
          <p:cNvPicPr>
            <a:picLocks noChangeAspect="1"/>
          </p:cNvPicPr>
          <p:nvPr/>
        </p:nvPicPr>
        <p:blipFill rotWithShape="1">
          <a:blip r:embed="rId2"/>
          <a:srcRect t="44523"/>
          <a:stretch/>
        </p:blipFill>
        <p:spPr>
          <a:xfrm>
            <a:off x="2624805" y="1127938"/>
            <a:ext cx="6515100" cy="454440"/>
          </a:xfrm>
          <a:prstGeom prst="rect">
            <a:avLst/>
          </a:prstGeom>
        </p:spPr>
      </p:pic>
      <p:sp>
        <p:nvSpPr>
          <p:cNvPr id="4" name="Rectangle 3"/>
          <p:cNvSpPr/>
          <p:nvPr/>
        </p:nvSpPr>
        <p:spPr>
          <a:xfrm>
            <a:off x="1398660" y="1693359"/>
            <a:ext cx="9933063" cy="707886"/>
          </a:xfrm>
          <a:prstGeom prst="rect">
            <a:avLst/>
          </a:prstGeom>
        </p:spPr>
        <p:txBody>
          <a:bodyPr wrap="square">
            <a:spAutoFit/>
          </a:bodyPr>
          <a:lstStyle/>
          <a:p>
            <a:r>
              <a:rPr lang="en-US" altLang="ko-KR" sz="2000" dirty="0">
                <a:solidFill>
                  <a:srgbClr val="231F20"/>
                </a:solidFill>
              </a:rPr>
              <a:t>On the basis of Le </a:t>
            </a:r>
            <a:r>
              <a:rPr lang="en-US" altLang="ko-KR" sz="2000" dirty="0" err="1">
                <a:solidFill>
                  <a:srgbClr val="231F20"/>
                </a:solidFill>
              </a:rPr>
              <a:t>Chatelier’s</a:t>
            </a:r>
            <a:r>
              <a:rPr lang="en-US" altLang="ko-KR" sz="2000" dirty="0">
                <a:solidFill>
                  <a:srgbClr val="231F20"/>
                </a:solidFill>
              </a:rPr>
              <a:t> principle, what are the conditions for the maximum yield in the manufacturing of sulphuric acid ?</a:t>
            </a:r>
            <a:endParaRPr lang="ko-KR" altLang="en-US" sz="2000" dirty="0"/>
          </a:p>
        </p:txBody>
      </p:sp>
      <p:sp>
        <p:nvSpPr>
          <p:cNvPr id="5" name="Rectangle 4"/>
          <p:cNvSpPr/>
          <p:nvPr/>
        </p:nvSpPr>
        <p:spPr>
          <a:xfrm>
            <a:off x="560015" y="2876866"/>
            <a:ext cx="7197804" cy="461665"/>
          </a:xfrm>
          <a:prstGeom prst="rect">
            <a:avLst/>
          </a:prstGeom>
        </p:spPr>
        <p:txBody>
          <a:bodyPr wrap="none">
            <a:spAutoFit/>
          </a:bodyPr>
          <a:lstStyle/>
          <a:p>
            <a:r>
              <a:rPr lang="en-US" altLang="ko-KR" sz="2400" dirty="0"/>
              <a:t>2. Manufacture of Nitric oxide (</a:t>
            </a:r>
            <a:r>
              <a:rPr lang="en-US" altLang="ko-KR" sz="2400" i="1" dirty="0" err="1"/>
              <a:t>Birkeland-Eyde</a:t>
            </a:r>
            <a:r>
              <a:rPr lang="en-US" altLang="ko-KR" sz="2400" i="1" dirty="0"/>
              <a:t> process)</a:t>
            </a:r>
            <a:endParaRPr lang="ko-KR" altLang="en-US" sz="2400" dirty="0"/>
          </a:p>
        </p:txBody>
      </p:sp>
      <p:sp>
        <p:nvSpPr>
          <p:cNvPr id="6" name="Rectangle 5"/>
          <p:cNvSpPr/>
          <p:nvPr/>
        </p:nvSpPr>
        <p:spPr>
          <a:xfrm>
            <a:off x="560015" y="239676"/>
            <a:ext cx="1832874" cy="461665"/>
          </a:xfrm>
          <a:prstGeom prst="rect">
            <a:avLst/>
          </a:prstGeom>
        </p:spPr>
        <p:txBody>
          <a:bodyPr wrap="none">
            <a:spAutoFit/>
          </a:bodyPr>
          <a:lstStyle/>
          <a:p>
            <a:r>
              <a:rPr lang="en-US" altLang="ko-KR" sz="2400" b="1" dirty="0">
                <a:solidFill>
                  <a:srgbClr val="231F20"/>
                </a:solidFill>
              </a:rPr>
              <a:t>Assignment: </a:t>
            </a:r>
          </a:p>
        </p:txBody>
      </p:sp>
      <p:pic>
        <p:nvPicPr>
          <p:cNvPr id="7" name="Picture 6"/>
          <p:cNvPicPr>
            <a:picLocks noChangeAspect="1"/>
          </p:cNvPicPr>
          <p:nvPr/>
        </p:nvPicPr>
        <p:blipFill>
          <a:blip r:embed="rId3"/>
          <a:stretch>
            <a:fillRect/>
          </a:stretch>
        </p:blipFill>
        <p:spPr>
          <a:xfrm>
            <a:off x="4124972" y="3399844"/>
            <a:ext cx="5095875" cy="504825"/>
          </a:xfrm>
          <a:prstGeom prst="rect">
            <a:avLst/>
          </a:prstGeom>
        </p:spPr>
      </p:pic>
      <p:sp>
        <p:nvSpPr>
          <p:cNvPr id="8" name="Rectangle 7"/>
          <p:cNvSpPr/>
          <p:nvPr/>
        </p:nvSpPr>
        <p:spPr>
          <a:xfrm>
            <a:off x="1398659" y="4077592"/>
            <a:ext cx="9933063" cy="707886"/>
          </a:xfrm>
          <a:prstGeom prst="rect">
            <a:avLst/>
          </a:prstGeom>
        </p:spPr>
        <p:txBody>
          <a:bodyPr wrap="square">
            <a:spAutoFit/>
          </a:bodyPr>
          <a:lstStyle/>
          <a:p>
            <a:r>
              <a:rPr lang="en-US" altLang="ko-KR" sz="2000" dirty="0">
                <a:solidFill>
                  <a:srgbClr val="231F20"/>
                </a:solidFill>
              </a:rPr>
              <a:t>On the basis of Le </a:t>
            </a:r>
            <a:r>
              <a:rPr lang="en-US" altLang="ko-KR" sz="2000" dirty="0" err="1">
                <a:solidFill>
                  <a:srgbClr val="231F20"/>
                </a:solidFill>
              </a:rPr>
              <a:t>Chatelier’s</a:t>
            </a:r>
            <a:r>
              <a:rPr lang="en-US" altLang="ko-KR" sz="2000" dirty="0">
                <a:solidFill>
                  <a:srgbClr val="231F20"/>
                </a:solidFill>
              </a:rPr>
              <a:t> principle, what are the conditions for the maximum yield in the manufacturing of nitric oxide ?</a:t>
            </a:r>
            <a:endParaRPr lang="ko-KR" altLang="en-US" sz="2000" dirty="0"/>
          </a:p>
        </p:txBody>
      </p:sp>
    </p:spTree>
    <p:extLst>
      <p:ext uri="{BB962C8B-B14F-4D97-AF65-F5344CB8AC3E}">
        <p14:creationId xmlns:p14="http://schemas.microsoft.com/office/powerpoint/2010/main" val="3631170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3396" y="1037296"/>
            <a:ext cx="10833670" cy="923330"/>
          </a:xfrm>
          <a:prstGeom prst="rect">
            <a:avLst/>
          </a:prstGeom>
        </p:spPr>
        <p:txBody>
          <a:bodyPr wrap="square">
            <a:spAutoFit/>
          </a:bodyPr>
          <a:lstStyle/>
          <a:p>
            <a:pPr algn="just"/>
            <a:r>
              <a:rPr lang="en-US" dirty="0"/>
              <a:t>During the course of the reaction shown below, reactants A and B are consumed while the concentration of product AB increases. The reaction rate can be determined by measuring how fast the concentration of A or B decreases, or by how fast the concentration of AB increases.</a:t>
            </a:r>
          </a:p>
        </p:txBody>
      </p:sp>
      <p:sp>
        <p:nvSpPr>
          <p:cNvPr id="5" name="Rectangle 4"/>
          <p:cNvSpPr/>
          <p:nvPr/>
        </p:nvSpPr>
        <p:spPr>
          <a:xfrm>
            <a:off x="4732988" y="262061"/>
            <a:ext cx="2249205" cy="523220"/>
          </a:xfrm>
          <a:prstGeom prst="rect">
            <a:avLst/>
          </a:prstGeom>
        </p:spPr>
        <p:txBody>
          <a:bodyPr wrap="none">
            <a:spAutoFit/>
          </a:bodyPr>
          <a:lstStyle/>
          <a:p>
            <a:r>
              <a:rPr lang="en-US" sz="2800" b="1" dirty="0">
                <a:solidFill>
                  <a:srgbClr val="0372A6"/>
                </a:solidFill>
              </a:rPr>
              <a:t>Reaction Rate</a:t>
            </a:r>
            <a:endParaRPr lang="en-US" sz="2800" b="1" dirty="0">
              <a:solidFill>
                <a:srgbClr val="0372A6"/>
              </a:solidFill>
              <a:effectLst/>
            </a:endParaRPr>
          </a:p>
        </p:txBody>
      </p:sp>
      <p:sp>
        <p:nvSpPr>
          <p:cNvPr id="6" name="Rectangle 1"/>
          <p:cNvSpPr>
            <a:spLocks noChangeArrowheads="1"/>
          </p:cNvSpPr>
          <p:nvPr/>
        </p:nvSpPr>
        <p:spPr bwMode="auto">
          <a:xfrm>
            <a:off x="833396" y="2313650"/>
            <a:ext cx="10895391" cy="140038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cs typeface="Tahoma" panose="020B0604030504040204" pitchFamily="34" charset="0"/>
              </a:rPr>
              <a:t>The </a:t>
            </a:r>
            <a:r>
              <a:rPr kumimoji="0" lang="en-US" altLang="en-US" sz="1800" b="1" i="0" u="none" strike="noStrike" cap="none" normalizeH="0" baseline="0" dirty="0">
                <a:ln>
                  <a:noFill/>
                </a:ln>
                <a:solidFill>
                  <a:srgbClr val="000000"/>
                </a:solidFill>
                <a:effectLst/>
                <a:latin typeface="+mn-lt"/>
                <a:cs typeface="Tahoma" panose="020B0604030504040204" pitchFamily="34" charset="0"/>
              </a:rPr>
              <a:t>Reaction Rate</a:t>
            </a:r>
            <a:r>
              <a:rPr kumimoji="0" lang="en-US" altLang="en-US" sz="1800" b="0" i="0" u="none" strike="noStrike" cap="none" normalizeH="0" baseline="0" dirty="0">
                <a:ln>
                  <a:noFill/>
                </a:ln>
                <a:solidFill>
                  <a:srgbClr val="000000"/>
                </a:solidFill>
                <a:effectLst/>
                <a:latin typeface="+mn-lt"/>
                <a:cs typeface="Tahoma" panose="020B0604030504040204" pitchFamily="34" charset="0"/>
              </a:rPr>
              <a:t> for a given chemical reaction is the measure of the change in concentration of the reactants or the change in concentration of the products per unit time. The speed of a chemical reaction may be defined as the change in concentration of a substance divided by the time interval during which this change is observed:</a:t>
            </a:r>
            <a:endParaRPr kumimoji="0" lang="en-US" altLang="en-US" sz="1800" b="0" i="0" u="none" strike="noStrike" cap="none" normalizeH="0" baseline="0" dirty="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pPr>
            <a:br>
              <a:rPr kumimoji="0" lang="en-US" altLang="en-US" sz="1300" b="0" i="0" u="none" strike="noStrike" cap="none" normalizeH="0" baseline="0" dirty="0">
                <a:ln>
                  <a:noFill/>
                </a:ln>
                <a:solidFill>
                  <a:srgbClr val="000000"/>
                </a:solidFill>
                <a:effectLst/>
                <a:latin typeface="+mn-lt"/>
                <a:cs typeface="Tahoma" panose="020B0604030504040204" pitchFamily="34" charset="0"/>
              </a:rPr>
            </a:br>
            <a:endParaRPr kumimoji="0" lang="en-US" altLang="en-US" sz="1800" b="0" i="0" u="none" strike="noStrike" cap="none" normalizeH="0" baseline="0" dirty="0">
              <a:ln>
                <a:noFill/>
              </a:ln>
              <a:solidFill>
                <a:schemeClr val="tx1"/>
              </a:solidFill>
              <a:effectLst/>
              <a:latin typeface="+mn-lt"/>
            </a:endParaRPr>
          </a:p>
        </p:txBody>
      </p:sp>
      <p:pic>
        <p:nvPicPr>
          <p:cNvPr id="7" name="Picture 6"/>
          <p:cNvPicPr>
            <a:picLocks noChangeAspect="1"/>
          </p:cNvPicPr>
          <p:nvPr/>
        </p:nvPicPr>
        <p:blipFill>
          <a:blip r:embed="rId2"/>
          <a:stretch>
            <a:fillRect/>
          </a:stretch>
        </p:blipFill>
        <p:spPr>
          <a:xfrm>
            <a:off x="882854" y="4698932"/>
            <a:ext cx="3124200" cy="895350"/>
          </a:xfrm>
          <a:prstGeom prst="rect">
            <a:avLst/>
          </a:prstGeom>
        </p:spPr>
      </p:pic>
      <p:pic>
        <p:nvPicPr>
          <p:cNvPr id="8" name="Picture 7"/>
          <p:cNvPicPr>
            <a:picLocks noChangeAspect="1"/>
          </p:cNvPicPr>
          <p:nvPr/>
        </p:nvPicPr>
        <p:blipFill>
          <a:blip r:embed="rId3"/>
          <a:stretch>
            <a:fillRect/>
          </a:stretch>
        </p:blipFill>
        <p:spPr>
          <a:xfrm>
            <a:off x="6670676" y="3488995"/>
            <a:ext cx="5212080" cy="3315224"/>
          </a:xfrm>
          <a:prstGeom prst="rect">
            <a:avLst/>
          </a:prstGeom>
        </p:spPr>
      </p:pic>
    </p:spTree>
    <p:extLst>
      <p:ext uri="{BB962C8B-B14F-4D97-AF65-F5344CB8AC3E}">
        <p14:creationId xmlns:p14="http://schemas.microsoft.com/office/powerpoint/2010/main" val="2676957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057D68-6A8D-45E2-B04F-580A13163AFD}"/>
              </a:ext>
            </a:extLst>
          </p:cNvPr>
          <p:cNvPicPr>
            <a:picLocks noChangeAspect="1"/>
          </p:cNvPicPr>
          <p:nvPr/>
        </p:nvPicPr>
        <p:blipFill>
          <a:blip r:embed="rId2"/>
          <a:stretch>
            <a:fillRect/>
          </a:stretch>
        </p:blipFill>
        <p:spPr>
          <a:xfrm>
            <a:off x="474278" y="1453727"/>
            <a:ext cx="6896100" cy="3228975"/>
          </a:xfrm>
          <a:prstGeom prst="rect">
            <a:avLst/>
          </a:prstGeom>
        </p:spPr>
      </p:pic>
      <p:sp>
        <p:nvSpPr>
          <p:cNvPr id="3" name="Rectangle 2">
            <a:extLst>
              <a:ext uri="{FF2B5EF4-FFF2-40B4-BE49-F238E27FC236}">
                <a16:creationId xmlns:a16="http://schemas.microsoft.com/office/drawing/2014/main" id="{095531BE-793D-45C5-A11D-A5C9E3EDF36F}"/>
              </a:ext>
            </a:extLst>
          </p:cNvPr>
          <p:cNvSpPr/>
          <p:nvPr/>
        </p:nvSpPr>
        <p:spPr>
          <a:xfrm>
            <a:off x="234996" y="102079"/>
            <a:ext cx="4095160" cy="584775"/>
          </a:xfrm>
          <a:prstGeom prst="rect">
            <a:avLst/>
          </a:prstGeom>
        </p:spPr>
        <p:txBody>
          <a:bodyPr wrap="none">
            <a:spAutoFit/>
          </a:bodyPr>
          <a:lstStyle/>
          <a:p>
            <a:r>
              <a:rPr lang="en-US" sz="3200" b="1" dirty="0"/>
              <a:t># Chemical equilibrium</a:t>
            </a:r>
          </a:p>
        </p:txBody>
      </p:sp>
      <p:sp>
        <p:nvSpPr>
          <p:cNvPr id="4" name="Rectangle 3">
            <a:extLst>
              <a:ext uri="{FF2B5EF4-FFF2-40B4-BE49-F238E27FC236}">
                <a16:creationId xmlns:a16="http://schemas.microsoft.com/office/drawing/2014/main" id="{2B6DC070-94D3-448C-874F-22960DBAA1FB}"/>
              </a:ext>
            </a:extLst>
          </p:cNvPr>
          <p:cNvSpPr/>
          <p:nvPr/>
        </p:nvSpPr>
        <p:spPr>
          <a:xfrm>
            <a:off x="707591" y="4981941"/>
            <a:ext cx="11010131" cy="707886"/>
          </a:xfrm>
          <a:prstGeom prst="rect">
            <a:avLst/>
          </a:prstGeom>
        </p:spPr>
        <p:txBody>
          <a:bodyPr wrap="square">
            <a:spAutoFit/>
          </a:bodyPr>
          <a:lstStyle/>
          <a:p>
            <a:r>
              <a:rPr lang="en-US" sz="2000" b="1" dirty="0"/>
              <a:t>“The state of a reversible reaction when the two opposing reactions occur at the same rate and the concentrations of reactants and products do not change with time”</a:t>
            </a:r>
          </a:p>
        </p:txBody>
      </p:sp>
      <p:pic>
        <p:nvPicPr>
          <p:cNvPr id="5" name="Picture 4">
            <a:extLst>
              <a:ext uri="{FF2B5EF4-FFF2-40B4-BE49-F238E27FC236}">
                <a16:creationId xmlns:a16="http://schemas.microsoft.com/office/drawing/2014/main" id="{7A73F14A-3655-420A-A308-5D67BB97A259}"/>
              </a:ext>
            </a:extLst>
          </p:cNvPr>
          <p:cNvPicPr>
            <a:picLocks noChangeAspect="1"/>
          </p:cNvPicPr>
          <p:nvPr/>
        </p:nvPicPr>
        <p:blipFill>
          <a:blip r:embed="rId3"/>
          <a:stretch>
            <a:fillRect/>
          </a:stretch>
        </p:blipFill>
        <p:spPr>
          <a:xfrm>
            <a:off x="7450522" y="1548977"/>
            <a:ext cx="4267200" cy="3133725"/>
          </a:xfrm>
          <a:prstGeom prst="rect">
            <a:avLst/>
          </a:prstGeom>
        </p:spPr>
      </p:pic>
      <p:pic>
        <p:nvPicPr>
          <p:cNvPr id="6" name="Picture 5">
            <a:extLst>
              <a:ext uri="{FF2B5EF4-FFF2-40B4-BE49-F238E27FC236}">
                <a16:creationId xmlns:a16="http://schemas.microsoft.com/office/drawing/2014/main" id="{5AB037A9-A8E0-41D1-9B9F-915536A38B5D}"/>
              </a:ext>
            </a:extLst>
          </p:cNvPr>
          <p:cNvPicPr>
            <a:picLocks noChangeAspect="1"/>
          </p:cNvPicPr>
          <p:nvPr/>
        </p:nvPicPr>
        <p:blipFill>
          <a:blip r:embed="rId4"/>
          <a:stretch>
            <a:fillRect/>
          </a:stretch>
        </p:blipFill>
        <p:spPr>
          <a:xfrm>
            <a:off x="8185975" y="738636"/>
            <a:ext cx="2312547" cy="365760"/>
          </a:xfrm>
          <a:prstGeom prst="rect">
            <a:avLst/>
          </a:prstGeom>
        </p:spPr>
      </p:pic>
      <p:sp>
        <p:nvSpPr>
          <p:cNvPr id="8" name="Rectangle 7">
            <a:extLst>
              <a:ext uri="{FF2B5EF4-FFF2-40B4-BE49-F238E27FC236}">
                <a16:creationId xmlns:a16="http://schemas.microsoft.com/office/drawing/2014/main" id="{8DE9ED04-A8CB-4BEC-9E92-F38BE3115888}"/>
              </a:ext>
            </a:extLst>
          </p:cNvPr>
          <p:cNvSpPr/>
          <p:nvPr/>
        </p:nvSpPr>
        <p:spPr>
          <a:xfrm>
            <a:off x="2372778" y="5878774"/>
            <a:ext cx="8242213" cy="400110"/>
          </a:xfrm>
          <a:prstGeom prst="rect">
            <a:avLst/>
          </a:prstGeom>
        </p:spPr>
        <p:txBody>
          <a:bodyPr wrap="square">
            <a:spAutoFit/>
          </a:bodyPr>
          <a:lstStyle/>
          <a:p>
            <a:pPr marL="285750" indent="-285750">
              <a:buFont typeface="Arial" panose="020B0604020202020204" pitchFamily="34" charset="0"/>
              <a:buChar char="•"/>
            </a:pPr>
            <a:r>
              <a:rPr lang="en-US" sz="2000" dirty="0"/>
              <a:t>True equilibrium of a reaction can be attained from both sides </a:t>
            </a:r>
          </a:p>
        </p:txBody>
      </p:sp>
      <p:sp>
        <p:nvSpPr>
          <p:cNvPr id="9" name="Rectangle 8">
            <a:extLst>
              <a:ext uri="{FF2B5EF4-FFF2-40B4-BE49-F238E27FC236}">
                <a16:creationId xmlns:a16="http://schemas.microsoft.com/office/drawing/2014/main" id="{B7389145-C0C0-44B7-BC8A-E190ADFC82D7}"/>
              </a:ext>
            </a:extLst>
          </p:cNvPr>
          <p:cNvSpPr/>
          <p:nvPr/>
        </p:nvSpPr>
        <p:spPr>
          <a:xfrm>
            <a:off x="4402522" y="387583"/>
            <a:ext cx="6096000" cy="646331"/>
          </a:xfrm>
          <a:prstGeom prst="rect">
            <a:avLst/>
          </a:prstGeom>
        </p:spPr>
        <p:txBody>
          <a:bodyPr>
            <a:spAutoFit/>
          </a:bodyPr>
          <a:lstStyle/>
          <a:p>
            <a:r>
              <a:rPr lang="en-US" b="1" dirty="0"/>
              <a:t>If we start with A and B in a closed vessel, the forward reaction proceeds to form C and D </a:t>
            </a:r>
          </a:p>
        </p:txBody>
      </p:sp>
      <p:sp>
        <p:nvSpPr>
          <p:cNvPr id="10" name="Rectangle 9">
            <a:extLst>
              <a:ext uri="{FF2B5EF4-FFF2-40B4-BE49-F238E27FC236}">
                <a16:creationId xmlns:a16="http://schemas.microsoft.com/office/drawing/2014/main" id="{A29F1B63-1CC7-4407-B3DC-BB3C99EC2813}"/>
              </a:ext>
            </a:extLst>
          </p:cNvPr>
          <p:cNvSpPr/>
          <p:nvPr/>
        </p:nvSpPr>
        <p:spPr>
          <a:xfrm>
            <a:off x="1467488" y="1701177"/>
            <a:ext cx="1332223" cy="523220"/>
          </a:xfrm>
          <a:prstGeom prst="rect">
            <a:avLst/>
          </a:prstGeom>
        </p:spPr>
        <p:txBody>
          <a:bodyPr wrap="none">
            <a:spAutoFit/>
          </a:bodyPr>
          <a:lstStyle/>
          <a:p>
            <a:pPr algn="ctr"/>
            <a:r>
              <a:rPr lang="en-US" sz="1400" b="1" dirty="0"/>
              <a:t>concentrations </a:t>
            </a:r>
          </a:p>
          <a:p>
            <a:pPr algn="ctr"/>
            <a:r>
              <a:rPr lang="en-US" sz="1400" b="1" dirty="0"/>
              <a:t>of </a:t>
            </a:r>
          </a:p>
        </p:txBody>
      </p:sp>
      <p:sp>
        <p:nvSpPr>
          <p:cNvPr id="11" name="Rectangle 10">
            <a:extLst>
              <a:ext uri="{FF2B5EF4-FFF2-40B4-BE49-F238E27FC236}">
                <a16:creationId xmlns:a16="http://schemas.microsoft.com/office/drawing/2014/main" id="{AD469FB0-C385-4EBE-BE77-B8FFC1328004}"/>
              </a:ext>
            </a:extLst>
          </p:cNvPr>
          <p:cNvSpPr/>
          <p:nvPr/>
        </p:nvSpPr>
        <p:spPr>
          <a:xfrm>
            <a:off x="1431802" y="3068215"/>
            <a:ext cx="1881952" cy="307777"/>
          </a:xfrm>
          <a:prstGeom prst="rect">
            <a:avLst/>
          </a:prstGeom>
        </p:spPr>
        <p:txBody>
          <a:bodyPr wrap="square">
            <a:spAutoFit/>
          </a:bodyPr>
          <a:lstStyle/>
          <a:p>
            <a:pPr algn="ctr"/>
            <a:r>
              <a:rPr lang="en-US" sz="1400" b="1" dirty="0"/>
              <a:t>Concentrations of </a:t>
            </a:r>
          </a:p>
        </p:txBody>
      </p:sp>
      <p:sp>
        <p:nvSpPr>
          <p:cNvPr id="12" name="Rectangle 11">
            <a:extLst>
              <a:ext uri="{FF2B5EF4-FFF2-40B4-BE49-F238E27FC236}">
                <a16:creationId xmlns:a16="http://schemas.microsoft.com/office/drawing/2014/main" id="{26D22936-B5BB-4524-BDA9-6B01603FB099}"/>
              </a:ext>
            </a:extLst>
          </p:cNvPr>
          <p:cNvSpPr/>
          <p:nvPr/>
        </p:nvSpPr>
        <p:spPr>
          <a:xfrm>
            <a:off x="9915418" y="1850447"/>
            <a:ext cx="2621132" cy="584775"/>
          </a:xfrm>
          <a:prstGeom prst="rect">
            <a:avLst/>
          </a:prstGeom>
        </p:spPr>
        <p:txBody>
          <a:bodyPr wrap="square">
            <a:spAutoFit/>
          </a:bodyPr>
          <a:lstStyle/>
          <a:p>
            <a:r>
              <a:rPr lang="en-US" sz="1600" b="1" dirty="0"/>
              <a:t>Rate of two opposing reactions equals</a:t>
            </a:r>
          </a:p>
        </p:txBody>
      </p:sp>
      <p:sp>
        <p:nvSpPr>
          <p:cNvPr id="13" name="Rectangle 12">
            <a:extLst>
              <a:ext uri="{FF2B5EF4-FFF2-40B4-BE49-F238E27FC236}">
                <a16:creationId xmlns:a16="http://schemas.microsoft.com/office/drawing/2014/main" id="{AB0ABCAD-2296-466E-A63F-CD3A51FC271C}"/>
              </a:ext>
            </a:extLst>
          </p:cNvPr>
          <p:cNvSpPr/>
          <p:nvPr/>
        </p:nvSpPr>
        <p:spPr>
          <a:xfrm>
            <a:off x="9745902" y="3979803"/>
            <a:ext cx="2281341" cy="430887"/>
          </a:xfrm>
          <a:prstGeom prst="rect">
            <a:avLst/>
          </a:prstGeom>
        </p:spPr>
        <p:txBody>
          <a:bodyPr wrap="square">
            <a:spAutoFit/>
          </a:bodyPr>
          <a:lstStyle/>
          <a:p>
            <a:r>
              <a:rPr lang="en-US" sz="1050" b="1" dirty="0"/>
              <a:t>Rate of forward reaction decreases</a:t>
            </a:r>
          </a:p>
          <a:p>
            <a:r>
              <a:rPr lang="en-US" sz="1050" b="1" dirty="0"/>
              <a:t>Rate of reverse reaction increases</a:t>
            </a:r>
          </a:p>
        </p:txBody>
      </p:sp>
      <p:sp>
        <p:nvSpPr>
          <p:cNvPr id="14" name="Rectangle 13">
            <a:extLst>
              <a:ext uri="{FF2B5EF4-FFF2-40B4-BE49-F238E27FC236}">
                <a16:creationId xmlns:a16="http://schemas.microsoft.com/office/drawing/2014/main" id="{77561365-CC0D-4365-9926-742BF135AD94}"/>
              </a:ext>
            </a:extLst>
          </p:cNvPr>
          <p:cNvSpPr/>
          <p:nvPr/>
        </p:nvSpPr>
        <p:spPr>
          <a:xfrm>
            <a:off x="9915418" y="3254666"/>
            <a:ext cx="2170565" cy="584775"/>
          </a:xfrm>
          <a:prstGeom prst="rect">
            <a:avLst/>
          </a:prstGeom>
        </p:spPr>
        <p:txBody>
          <a:bodyPr wrap="square">
            <a:spAutoFit/>
          </a:bodyPr>
          <a:lstStyle/>
          <a:p>
            <a:r>
              <a:rPr lang="en-US" sz="1600" b="1" dirty="0"/>
              <a:t>System attains a state of  equilibrium</a:t>
            </a:r>
          </a:p>
        </p:txBody>
      </p:sp>
    </p:spTree>
    <p:extLst>
      <p:ext uri="{BB962C8B-B14F-4D97-AF65-F5344CB8AC3E}">
        <p14:creationId xmlns:p14="http://schemas.microsoft.com/office/powerpoint/2010/main" val="670276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6605" y="1109171"/>
            <a:ext cx="11628000" cy="4613583"/>
          </a:xfrm>
          <a:prstGeom prst="rect">
            <a:avLst/>
          </a:prstGeom>
        </p:spPr>
      </p:pic>
    </p:spTree>
    <p:extLst>
      <p:ext uri="{BB962C8B-B14F-4D97-AF65-F5344CB8AC3E}">
        <p14:creationId xmlns:p14="http://schemas.microsoft.com/office/powerpoint/2010/main" val="478345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C57A2C-3C2C-4673-B111-65AD8BB5FB72}"/>
              </a:ext>
            </a:extLst>
          </p:cNvPr>
          <p:cNvSpPr/>
          <p:nvPr/>
        </p:nvSpPr>
        <p:spPr>
          <a:xfrm>
            <a:off x="354125" y="131431"/>
            <a:ext cx="7695055" cy="523220"/>
          </a:xfrm>
          <a:prstGeom prst="rect">
            <a:avLst/>
          </a:prstGeom>
        </p:spPr>
        <p:txBody>
          <a:bodyPr wrap="none">
            <a:spAutoFit/>
          </a:bodyPr>
          <a:lstStyle/>
          <a:p>
            <a:r>
              <a:rPr lang="en-US" sz="2800" b="1" dirty="0"/>
              <a:t> # Chemical characteristics of chemical equilibrium</a:t>
            </a:r>
          </a:p>
        </p:txBody>
      </p:sp>
      <p:sp>
        <p:nvSpPr>
          <p:cNvPr id="3" name="Rectangle 2">
            <a:extLst>
              <a:ext uri="{FF2B5EF4-FFF2-40B4-BE49-F238E27FC236}">
                <a16:creationId xmlns:a16="http://schemas.microsoft.com/office/drawing/2014/main" id="{1444CFC6-51A7-4CAD-B7A9-68384774CDFC}"/>
              </a:ext>
            </a:extLst>
          </p:cNvPr>
          <p:cNvSpPr/>
          <p:nvPr/>
        </p:nvSpPr>
        <p:spPr>
          <a:xfrm>
            <a:off x="725089" y="774558"/>
            <a:ext cx="3367397" cy="369332"/>
          </a:xfrm>
          <a:prstGeom prst="rect">
            <a:avLst/>
          </a:prstGeom>
        </p:spPr>
        <p:txBody>
          <a:bodyPr wrap="none">
            <a:spAutoFit/>
          </a:bodyPr>
          <a:lstStyle/>
          <a:p>
            <a:r>
              <a:rPr lang="en-US" b="1" dirty="0"/>
              <a:t>(1)  Constancy of concentrations: </a:t>
            </a:r>
          </a:p>
        </p:txBody>
      </p:sp>
      <p:sp>
        <p:nvSpPr>
          <p:cNvPr id="4" name="Rectangle 3">
            <a:extLst>
              <a:ext uri="{FF2B5EF4-FFF2-40B4-BE49-F238E27FC236}">
                <a16:creationId xmlns:a16="http://schemas.microsoft.com/office/drawing/2014/main" id="{8689E6FD-E14A-496A-B3EE-12BEF5AAA1E4}"/>
              </a:ext>
            </a:extLst>
          </p:cNvPr>
          <p:cNvSpPr/>
          <p:nvPr/>
        </p:nvSpPr>
        <p:spPr>
          <a:xfrm>
            <a:off x="4058496" y="785952"/>
            <a:ext cx="7433766" cy="923330"/>
          </a:xfrm>
          <a:prstGeom prst="rect">
            <a:avLst/>
          </a:prstGeom>
        </p:spPr>
        <p:txBody>
          <a:bodyPr wrap="square">
            <a:spAutoFit/>
          </a:bodyPr>
          <a:lstStyle/>
          <a:p>
            <a:r>
              <a:rPr lang="en-US" dirty="0"/>
              <a:t>When a chemical equilibrium is established in a closed vessel at constant temperature, concentrations of the various species in the reaction mixture become constant. </a:t>
            </a:r>
          </a:p>
        </p:txBody>
      </p:sp>
      <p:sp>
        <p:nvSpPr>
          <p:cNvPr id="5" name="Rectangle 4">
            <a:extLst>
              <a:ext uri="{FF2B5EF4-FFF2-40B4-BE49-F238E27FC236}">
                <a16:creationId xmlns:a16="http://schemas.microsoft.com/office/drawing/2014/main" id="{57C93DD8-53C0-482B-94C0-0B2E114808EE}"/>
              </a:ext>
            </a:extLst>
          </p:cNvPr>
          <p:cNvSpPr/>
          <p:nvPr/>
        </p:nvSpPr>
        <p:spPr>
          <a:xfrm>
            <a:off x="4058496" y="1690552"/>
            <a:ext cx="7100042" cy="369332"/>
          </a:xfrm>
          <a:prstGeom prst="rect">
            <a:avLst/>
          </a:prstGeom>
        </p:spPr>
        <p:txBody>
          <a:bodyPr wrap="square">
            <a:spAutoFit/>
          </a:bodyPr>
          <a:lstStyle/>
          <a:p>
            <a:pPr marL="285750" indent="-285750">
              <a:buFont typeface="Arial" panose="020B0604020202020204" pitchFamily="34" charset="0"/>
              <a:buChar char="•"/>
            </a:pPr>
            <a:r>
              <a:rPr lang="en-US" dirty="0"/>
              <a:t>The reaction mixture at equilibrium is called Equilibrium mixture </a:t>
            </a:r>
          </a:p>
        </p:txBody>
      </p:sp>
      <p:sp>
        <p:nvSpPr>
          <p:cNvPr id="6" name="Rectangle 5">
            <a:extLst>
              <a:ext uri="{FF2B5EF4-FFF2-40B4-BE49-F238E27FC236}">
                <a16:creationId xmlns:a16="http://schemas.microsoft.com/office/drawing/2014/main" id="{CB046D0B-A227-4B8A-95CF-89AEA2936638}"/>
              </a:ext>
            </a:extLst>
          </p:cNvPr>
          <p:cNvSpPr/>
          <p:nvPr/>
        </p:nvSpPr>
        <p:spPr>
          <a:xfrm>
            <a:off x="4071008" y="2024659"/>
            <a:ext cx="7222434" cy="369332"/>
          </a:xfrm>
          <a:prstGeom prst="rect">
            <a:avLst/>
          </a:prstGeom>
        </p:spPr>
        <p:txBody>
          <a:bodyPr wrap="square">
            <a:spAutoFit/>
          </a:bodyPr>
          <a:lstStyle/>
          <a:p>
            <a:pPr marL="285750" indent="-285750">
              <a:buFont typeface="Arial" panose="020B0604020202020204" pitchFamily="34" charset="0"/>
              <a:buChar char="•"/>
            </a:pPr>
            <a:r>
              <a:rPr lang="en-US" dirty="0"/>
              <a:t>The concentrations at equilibrium are called  Equilibrium concentrations </a:t>
            </a:r>
          </a:p>
        </p:txBody>
      </p:sp>
      <p:sp>
        <p:nvSpPr>
          <p:cNvPr id="7" name="Rectangle 6">
            <a:extLst>
              <a:ext uri="{FF2B5EF4-FFF2-40B4-BE49-F238E27FC236}">
                <a16:creationId xmlns:a16="http://schemas.microsoft.com/office/drawing/2014/main" id="{91B4FB2C-F111-4679-821D-2B3DB9B722DA}"/>
              </a:ext>
            </a:extLst>
          </p:cNvPr>
          <p:cNvSpPr/>
          <p:nvPr/>
        </p:nvSpPr>
        <p:spPr>
          <a:xfrm>
            <a:off x="742727" y="2470611"/>
            <a:ext cx="4822474" cy="369332"/>
          </a:xfrm>
          <a:prstGeom prst="rect">
            <a:avLst/>
          </a:prstGeom>
        </p:spPr>
        <p:txBody>
          <a:bodyPr wrap="none">
            <a:spAutoFit/>
          </a:bodyPr>
          <a:lstStyle/>
          <a:p>
            <a:r>
              <a:rPr lang="en-US" b="1" dirty="0"/>
              <a:t>(2)  Equilibrium can be initiated from either side:</a:t>
            </a:r>
          </a:p>
        </p:txBody>
      </p:sp>
      <p:pic>
        <p:nvPicPr>
          <p:cNvPr id="8" name="Picture 7">
            <a:extLst>
              <a:ext uri="{FF2B5EF4-FFF2-40B4-BE49-F238E27FC236}">
                <a16:creationId xmlns:a16="http://schemas.microsoft.com/office/drawing/2014/main" id="{A0BE560A-655D-45E8-B2CB-B9F0C65DB5BB}"/>
              </a:ext>
            </a:extLst>
          </p:cNvPr>
          <p:cNvPicPr>
            <a:picLocks noChangeAspect="1"/>
          </p:cNvPicPr>
          <p:nvPr/>
        </p:nvPicPr>
        <p:blipFill>
          <a:blip r:embed="rId2"/>
          <a:stretch>
            <a:fillRect/>
          </a:stretch>
        </p:blipFill>
        <p:spPr>
          <a:xfrm>
            <a:off x="5035826" y="2784705"/>
            <a:ext cx="6877050" cy="2609850"/>
          </a:xfrm>
          <a:prstGeom prst="rect">
            <a:avLst/>
          </a:prstGeom>
        </p:spPr>
      </p:pic>
      <p:sp>
        <p:nvSpPr>
          <p:cNvPr id="10" name="Rectangle 9">
            <a:extLst>
              <a:ext uri="{FF2B5EF4-FFF2-40B4-BE49-F238E27FC236}">
                <a16:creationId xmlns:a16="http://schemas.microsoft.com/office/drawing/2014/main" id="{D74C682A-4F29-47FC-90D8-F47BB5FB85AD}"/>
              </a:ext>
            </a:extLst>
          </p:cNvPr>
          <p:cNvSpPr/>
          <p:nvPr/>
        </p:nvSpPr>
        <p:spPr>
          <a:xfrm>
            <a:off x="9075634" y="5459380"/>
            <a:ext cx="2829345" cy="646331"/>
          </a:xfrm>
          <a:prstGeom prst="rect">
            <a:avLst/>
          </a:prstGeom>
        </p:spPr>
        <p:txBody>
          <a:bodyPr wrap="square">
            <a:spAutoFit/>
          </a:bodyPr>
          <a:lstStyle/>
          <a:p>
            <a:r>
              <a:rPr lang="en-US" b="1" dirty="0"/>
              <a:t> equilibrium is attained for start with H2 and I2 </a:t>
            </a:r>
          </a:p>
        </p:txBody>
      </p:sp>
      <p:sp>
        <p:nvSpPr>
          <p:cNvPr id="11" name="Rectangle 10">
            <a:extLst>
              <a:ext uri="{FF2B5EF4-FFF2-40B4-BE49-F238E27FC236}">
                <a16:creationId xmlns:a16="http://schemas.microsoft.com/office/drawing/2014/main" id="{D5C631F8-F214-4E98-8AF5-D551A3FFDE2F}"/>
              </a:ext>
            </a:extLst>
          </p:cNvPr>
          <p:cNvSpPr/>
          <p:nvPr/>
        </p:nvSpPr>
        <p:spPr>
          <a:xfrm>
            <a:off x="5424894" y="5459381"/>
            <a:ext cx="2821836" cy="646331"/>
          </a:xfrm>
          <a:prstGeom prst="rect">
            <a:avLst/>
          </a:prstGeom>
        </p:spPr>
        <p:txBody>
          <a:bodyPr wrap="square">
            <a:spAutoFit/>
          </a:bodyPr>
          <a:lstStyle/>
          <a:p>
            <a:r>
              <a:rPr lang="en-US" b="1" dirty="0"/>
              <a:t> equilibrium is attained for start with 2HI</a:t>
            </a:r>
          </a:p>
        </p:txBody>
      </p:sp>
      <p:sp>
        <p:nvSpPr>
          <p:cNvPr id="12" name="Rectangle 11">
            <a:extLst>
              <a:ext uri="{FF2B5EF4-FFF2-40B4-BE49-F238E27FC236}">
                <a16:creationId xmlns:a16="http://schemas.microsoft.com/office/drawing/2014/main" id="{C6880545-22D0-4E4A-8F7D-E4D1734C577B}"/>
              </a:ext>
            </a:extLst>
          </p:cNvPr>
          <p:cNvSpPr/>
          <p:nvPr/>
        </p:nvSpPr>
        <p:spPr>
          <a:xfrm>
            <a:off x="5035826" y="6170538"/>
            <a:ext cx="6934847" cy="461665"/>
          </a:xfrm>
          <a:prstGeom prst="rect">
            <a:avLst/>
          </a:prstGeom>
        </p:spPr>
        <p:txBody>
          <a:bodyPr wrap="none">
            <a:spAutoFit/>
          </a:bodyPr>
          <a:lstStyle/>
          <a:p>
            <a:r>
              <a:rPr lang="en-US" sz="2400" dirty="0"/>
              <a:t>Equilibrium concentrations in both cases are the same</a:t>
            </a:r>
          </a:p>
        </p:txBody>
      </p:sp>
      <p:pic>
        <p:nvPicPr>
          <p:cNvPr id="13" name="Picture 12">
            <a:extLst>
              <a:ext uri="{FF2B5EF4-FFF2-40B4-BE49-F238E27FC236}">
                <a16:creationId xmlns:a16="http://schemas.microsoft.com/office/drawing/2014/main" id="{B282C28F-2F92-43DA-8BD3-949D8F487A3F}"/>
              </a:ext>
            </a:extLst>
          </p:cNvPr>
          <p:cNvPicPr>
            <a:picLocks noChangeAspect="1"/>
          </p:cNvPicPr>
          <p:nvPr/>
        </p:nvPicPr>
        <p:blipFill>
          <a:blip r:embed="rId3"/>
          <a:stretch>
            <a:fillRect/>
          </a:stretch>
        </p:blipFill>
        <p:spPr>
          <a:xfrm>
            <a:off x="1132436" y="4635107"/>
            <a:ext cx="3008671" cy="365760"/>
          </a:xfrm>
          <a:prstGeom prst="rect">
            <a:avLst/>
          </a:prstGeom>
        </p:spPr>
      </p:pic>
      <p:sp>
        <p:nvSpPr>
          <p:cNvPr id="14" name="Rectangle 13">
            <a:extLst>
              <a:ext uri="{FF2B5EF4-FFF2-40B4-BE49-F238E27FC236}">
                <a16:creationId xmlns:a16="http://schemas.microsoft.com/office/drawing/2014/main" id="{7EC233C0-CAD6-42FC-9F69-CF51D7FFEF10}"/>
              </a:ext>
            </a:extLst>
          </p:cNvPr>
          <p:cNvSpPr/>
          <p:nvPr/>
        </p:nvSpPr>
        <p:spPr>
          <a:xfrm>
            <a:off x="742727" y="3094728"/>
            <a:ext cx="4293099" cy="1200329"/>
          </a:xfrm>
          <a:prstGeom prst="rect">
            <a:avLst/>
          </a:prstGeom>
        </p:spPr>
        <p:txBody>
          <a:bodyPr wrap="square">
            <a:spAutoFit/>
          </a:bodyPr>
          <a:lstStyle/>
          <a:p>
            <a:r>
              <a:rPr lang="en-US" dirty="0"/>
              <a:t> whether we start with 1 mole of I2 and 1 mole of H2, or with 2 moles of HI in a vessel of the same volume, the same mixture of H2, I2 and HI is obtained.</a:t>
            </a:r>
          </a:p>
        </p:txBody>
      </p:sp>
      <p:pic>
        <p:nvPicPr>
          <p:cNvPr id="9" name="Picture 8"/>
          <p:cNvPicPr>
            <a:picLocks noChangeAspect="1"/>
          </p:cNvPicPr>
          <p:nvPr/>
        </p:nvPicPr>
        <p:blipFill>
          <a:blip r:embed="rId4"/>
          <a:stretch>
            <a:fillRect/>
          </a:stretch>
        </p:blipFill>
        <p:spPr>
          <a:xfrm>
            <a:off x="1132436" y="5475614"/>
            <a:ext cx="3600000" cy="613862"/>
          </a:xfrm>
          <a:prstGeom prst="rect">
            <a:avLst/>
          </a:prstGeom>
        </p:spPr>
      </p:pic>
      <p:sp>
        <p:nvSpPr>
          <p:cNvPr id="15" name="Oval 14"/>
          <p:cNvSpPr/>
          <p:nvPr/>
        </p:nvSpPr>
        <p:spPr>
          <a:xfrm>
            <a:off x="1132436" y="5601729"/>
            <a:ext cx="473942" cy="4715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8508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5F88DD2-BC32-469B-8339-9700681D0C8D}"/>
              </a:ext>
            </a:extLst>
          </p:cNvPr>
          <p:cNvSpPr/>
          <p:nvPr/>
        </p:nvSpPr>
        <p:spPr>
          <a:xfrm>
            <a:off x="866555" y="487882"/>
            <a:ext cx="5317674" cy="369332"/>
          </a:xfrm>
          <a:prstGeom prst="rect">
            <a:avLst/>
          </a:prstGeom>
        </p:spPr>
        <p:txBody>
          <a:bodyPr wrap="none">
            <a:spAutoFit/>
          </a:bodyPr>
          <a:lstStyle/>
          <a:p>
            <a:r>
              <a:rPr lang="en-US" b="1" dirty="0"/>
              <a:t>(3)  Equilibrium cannot be Attained in an Open Vessel </a:t>
            </a:r>
          </a:p>
        </p:txBody>
      </p:sp>
      <p:pic>
        <p:nvPicPr>
          <p:cNvPr id="3" name="Picture 2">
            <a:extLst>
              <a:ext uri="{FF2B5EF4-FFF2-40B4-BE49-F238E27FC236}">
                <a16:creationId xmlns:a16="http://schemas.microsoft.com/office/drawing/2014/main" id="{9D8B09DA-C53C-47DE-8046-1F7ABA1E573A}"/>
              </a:ext>
            </a:extLst>
          </p:cNvPr>
          <p:cNvPicPr>
            <a:picLocks noChangeAspect="1"/>
          </p:cNvPicPr>
          <p:nvPr/>
        </p:nvPicPr>
        <p:blipFill>
          <a:blip r:embed="rId2"/>
          <a:stretch>
            <a:fillRect/>
          </a:stretch>
        </p:blipFill>
        <p:spPr>
          <a:xfrm>
            <a:off x="7995219" y="487882"/>
            <a:ext cx="3070665" cy="2926080"/>
          </a:xfrm>
          <a:prstGeom prst="rect">
            <a:avLst/>
          </a:prstGeom>
        </p:spPr>
      </p:pic>
      <p:sp>
        <p:nvSpPr>
          <p:cNvPr id="4" name="Rectangle 3">
            <a:extLst>
              <a:ext uri="{FF2B5EF4-FFF2-40B4-BE49-F238E27FC236}">
                <a16:creationId xmlns:a16="http://schemas.microsoft.com/office/drawing/2014/main" id="{31300E4D-0FE9-419F-9303-E6FB6722990E}"/>
              </a:ext>
            </a:extLst>
          </p:cNvPr>
          <p:cNvSpPr/>
          <p:nvPr/>
        </p:nvSpPr>
        <p:spPr>
          <a:xfrm>
            <a:off x="1154429" y="1035112"/>
            <a:ext cx="6096000" cy="1477328"/>
          </a:xfrm>
          <a:prstGeom prst="rect">
            <a:avLst/>
          </a:prstGeom>
        </p:spPr>
        <p:txBody>
          <a:bodyPr>
            <a:spAutoFit/>
          </a:bodyPr>
          <a:lstStyle/>
          <a:p>
            <a:pPr marL="285750" indent="-285750">
              <a:buFont typeface="Arial" panose="020B0604020202020204" pitchFamily="34" charset="0"/>
              <a:buChar char="•"/>
            </a:pPr>
            <a:r>
              <a:rPr lang="en-US" dirty="0"/>
              <a:t>The reaction vessel must be closed </a:t>
            </a:r>
          </a:p>
          <a:p>
            <a:pPr marL="285750" indent="-285750">
              <a:buFont typeface="Arial" panose="020B0604020202020204" pitchFamily="34" charset="0"/>
              <a:buChar char="•"/>
            </a:pPr>
            <a:r>
              <a:rPr lang="en-US" dirty="0"/>
              <a:t>no part of the reactants or products is allowed to escape out</a:t>
            </a:r>
          </a:p>
          <a:p>
            <a:pPr marL="285750" indent="-285750">
              <a:buFont typeface="Arial" panose="020B0604020202020204" pitchFamily="34" charset="0"/>
              <a:buChar char="•"/>
            </a:pPr>
            <a:r>
              <a:rPr lang="en-US" dirty="0"/>
              <a:t>Equilibrium can be attained when all the reactants and products are in the same phase</a:t>
            </a:r>
          </a:p>
          <a:p>
            <a:pPr marL="285750" indent="-285750">
              <a:buFont typeface="Arial" panose="020B0604020202020204" pitchFamily="34" charset="0"/>
              <a:buChar char="•"/>
            </a:pPr>
            <a:endParaRPr lang="en-US" dirty="0"/>
          </a:p>
        </p:txBody>
      </p:sp>
      <p:sp>
        <p:nvSpPr>
          <p:cNvPr id="5" name="Rectangle 4">
            <a:extLst>
              <a:ext uri="{FF2B5EF4-FFF2-40B4-BE49-F238E27FC236}">
                <a16:creationId xmlns:a16="http://schemas.microsoft.com/office/drawing/2014/main" id="{C04C3742-478F-4264-8070-8C9B3C9A4CD7}"/>
              </a:ext>
            </a:extLst>
          </p:cNvPr>
          <p:cNvSpPr/>
          <p:nvPr/>
        </p:nvSpPr>
        <p:spPr>
          <a:xfrm>
            <a:off x="768626" y="2405631"/>
            <a:ext cx="6096000" cy="923330"/>
          </a:xfrm>
          <a:prstGeom prst="rect">
            <a:avLst/>
          </a:prstGeom>
        </p:spPr>
        <p:txBody>
          <a:bodyPr>
            <a:spAutoFit/>
          </a:bodyPr>
          <a:lstStyle/>
          <a:p>
            <a:r>
              <a:rPr lang="en-US" dirty="0"/>
              <a:t>In an open vessel, the gaseous reactants and/or products may escape into the atmosphere leaving behind no possibility of attaining equilibrium</a:t>
            </a:r>
          </a:p>
        </p:txBody>
      </p:sp>
      <p:sp>
        <p:nvSpPr>
          <p:cNvPr id="6" name="Rectangle 5">
            <a:extLst>
              <a:ext uri="{FF2B5EF4-FFF2-40B4-BE49-F238E27FC236}">
                <a16:creationId xmlns:a16="http://schemas.microsoft.com/office/drawing/2014/main" id="{E445F083-84B4-4293-A37A-81451C51E9D8}"/>
              </a:ext>
            </a:extLst>
          </p:cNvPr>
          <p:cNvSpPr/>
          <p:nvPr/>
        </p:nvSpPr>
        <p:spPr>
          <a:xfrm>
            <a:off x="866555" y="3477832"/>
            <a:ext cx="5003614" cy="369332"/>
          </a:xfrm>
          <a:prstGeom prst="rect">
            <a:avLst/>
          </a:prstGeom>
        </p:spPr>
        <p:txBody>
          <a:bodyPr wrap="none">
            <a:spAutoFit/>
          </a:bodyPr>
          <a:lstStyle/>
          <a:p>
            <a:r>
              <a:rPr lang="en-US" b="1" dirty="0"/>
              <a:t>(4)  A catalyst cannot change the equilibrium point</a:t>
            </a:r>
          </a:p>
        </p:txBody>
      </p:sp>
      <p:pic>
        <p:nvPicPr>
          <p:cNvPr id="7" name="Picture 6">
            <a:extLst>
              <a:ext uri="{FF2B5EF4-FFF2-40B4-BE49-F238E27FC236}">
                <a16:creationId xmlns:a16="http://schemas.microsoft.com/office/drawing/2014/main" id="{C20560B5-3475-4AAF-BEF2-E26EBBA80DEE}"/>
              </a:ext>
            </a:extLst>
          </p:cNvPr>
          <p:cNvPicPr>
            <a:picLocks noChangeAspect="1"/>
          </p:cNvPicPr>
          <p:nvPr/>
        </p:nvPicPr>
        <p:blipFill>
          <a:blip r:embed="rId3"/>
          <a:stretch>
            <a:fillRect/>
          </a:stretch>
        </p:blipFill>
        <p:spPr>
          <a:xfrm>
            <a:off x="7250429" y="3413962"/>
            <a:ext cx="4179431" cy="3291840"/>
          </a:xfrm>
          <a:prstGeom prst="rect">
            <a:avLst/>
          </a:prstGeom>
        </p:spPr>
      </p:pic>
      <p:sp>
        <p:nvSpPr>
          <p:cNvPr id="9" name="Rectangle 8">
            <a:extLst>
              <a:ext uri="{FF2B5EF4-FFF2-40B4-BE49-F238E27FC236}">
                <a16:creationId xmlns:a16="http://schemas.microsoft.com/office/drawing/2014/main" id="{5FEA59FC-78CC-4B7C-A2E8-F175DFAE7085}"/>
              </a:ext>
            </a:extLst>
          </p:cNvPr>
          <p:cNvSpPr/>
          <p:nvPr/>
        </p:nvSpPr>
        <p:spPr>
          <a:xfrm>
            <a:off x="1055811" y="4896271"/>
            <a:ext cx="5808815" cy="923330"/>
          </a:xfrm>
          <a:prstGeom prst="rect">
            <a:avLst/>
          </a:prstGeom>
        </p:spPr>
        <p:txBody>
          <a:bodyPr wrap="square">
            <a:spAutoFit/>
          </a:bodyPr>
          <a:lstStyle/>
          <a:p>
            <a:pPr marL="285750" indent="-285750">
              <a:buFont typeface="Arial" panose="020B0604020202020204" pitchFamily="34" charset="0"/>
              <a:buChar char="•"/>
            </a:pPr>
            <a:r>
              <a:rPr lang="en-US" dirty="0"/>
              <a:t>A catalyst cannot change the equilibrium point (equilibrium mixture) except that it is achieved earlier</a:t>
            </a:r>
            <a:r>
              <a:rPr lang="en-US"/>
              <a:t>; it can </a:t>
            </a:r>
            <a:r>
              <a:rPr lang="en-US" dirty="0"/>
              <a:t>only change t. </a:t>
            </a:r>
          </a:p>
        </p:txBody>
      </p:sp>
      <p:sp>
        <p:nvSpPr>
          <p:cNvPr id="10" name="Rectangle 9">
            <a:extLst>
              <a:ext uri="{FF2B5EF4-FFF2-40B4-BE49-F238E27FC236}">
                <a16:creationId xmlns:a16="http://schemas.microsoft.com/office/drawing/2014/main" id="{D427518F-D6CF-4884-9BCB-363630722DE5}"/>
              </a:ext>
            </a:extLst>
          </p:cNvPr>
          <p:cNvSpPr/>
          <p:nvPr/>
        </p:nvSpPr>
        <p:spPr>
          <a:xfrm>
            <a:off x="1055811" y="3924736"/>
            <a:ext cx="6096000" cy="923330"/>
          </a:xfrm>
          <a:prstGeom prst="rect">
            <a:avLst/>
          </a:prstGeom>
        </p:spPr>
        <p:txBody>
          <a:bodyPr>
            <a:spAutoFit/>
          </a:bodyPr>
          <a:lstStyle/>
          <a:p>
            <a:pPr marL="285750" indent="-285750">
              <a:buFont typeface="Arial" panose="020B0604020202020204" pitchFamily="34" charset="0"/>
              <a:buChar char="•"/>
            </a:pPr>
            <a:r>
              <a:rPr lang="en-US" dirty="0"/>
              <a:t>When a catalyst is added to a system in equilibrium, </a:t>
            </a:r>
          </a:p>
          <a:p>
            <a:r>
              <a:rPr lang="en-US" dirty="0"/>
              <a:t>     it speeds up or enhance the rate of both the forward and the reverse reaction to an equal/same extent</a:t>
            </a:r>
          </a:p>
        </p:txBody>
      </p:sp>
      <p:sp>
        <p:nvSpPr>
          <p:cNvPr id="11" name="Rectangle 10"/>
          <p:cNvSpPr/>
          <p:nvPr/>
        </p:nvSpPr>
        <p:spPr>
          <a:xfrm>
            <a:off x="1127763" y="5756641"/>
            <a:ext cx="5377726" cy="923330"/>
          </a:xfrm>
          <a:prstGeom prst="rect">
            <a:avLst/>
          </a:prstGeom>
        </p:spPr>
        <p:txBody>
          <a:bodyPr wrap="square">
            <a:spAutoFit/>
          </a:bodyPr>
          <a:lstStyle/>
          <a:p>
            <a:pPr algn="just"/>
            <a:r>
              <a:rPr lang="en-US" dirty="0"/>
              <a:t>Adding a catalyst makes absolutely no difference to the position of equilibrium, it cannot affect the position of equilibrium</a:t>
            </a:r>
          </a:p>
        </p:txBody>
      </p:sp>
      <p:sp>
        <p:nvSpPr>
          <p:cNvPr id="8" name="Rectangle 7"/>
          <p:cNvSpPr/>
          <p:nvPr/>
        </p:nvSpPr>
        <p:spPr>
          <a:xfrm>
            <a:off x="7521145" y="5519350"/>
            <a:ext cx="354227" cy="453081"/>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21145" y="4606801"/>
            <a:ext cx="1983561" cy="453081"/>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492896" y="5728953"/>
            <a:ext cx="908262" cy="307777"/>
          </a:xfrm>
          <a:prstGeom prst="rect">
            <a:avLst/>
          </a:prstGeom>
          <a:noFill/>
        </p:spPr>
        <p:txBody>
          <a:bodyPr wrap="none" rtlCol="0">
            <a:spAutoFit/>
          </a:bodyPr>
          <a:lstStyle/>
          <a:p>
            <a:r>
              <a:rPr lang="en-US" sz="1400" b="1" dirty="0"/>
              <a:t>Rate slow</a:t>
            </a:r>
          </a:p>
        </p:txBody>
      </p:sp>
      <p:sp>
        <p:nvSpPr>
          <p:cNvPr id="14" name="TextBox 13"/>
          <p:cNvSpPr txBox="1"/>
          <p:nvPr/>
        </p:nvSpPr>
        <p:spPr>
          <a:xfrm>
            <a:off x="7521145" y="4630366"/>
            <a:ext cx="836383" cy="307777"/>
          </a:xfrm>
          <a:prstGeom prst="rect">
            <a:avLst/>
          </a:prstGeom>
          <a:noFill/>
        </p:spPr>
        <p:txBody>
          <a:bodyPr wrap="none" rtlCol="0">
            <a:spAutoFit/>
          </a:bodyPr>
          <a:lstStyle/>
          <a:p>
            <a:r>
              <a:rPr lang="en-US" sz="1400" b="1" dirty="0"/>
              <a:t>Rate fast</a:t>
            </a:r>
          </a:p>
        </p:txBody>
      </p:sp>
    </p:spTree>
    <p:extLst>
      <p:ext uri="{BB962C8B-B14F-4D97-AF65-F5344CB8AC3E}">
        <p14:creationId xmlns:p14="http://schemas.microsoft.com/office/powerpoint/2010/main" val="4006969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C95887-4D8D-4260-9284-B690D3CD00A6}"/>
              </a:ext>
            </a:extLst>
          </p:cNvPr>
          <p:cNvSpPr/>
          <p:nvPr/>
        </p:nvSpPr>
        <p:spPr>
          <a:xfrm>
            <a:off x="338757" y="203641"/>
            <a:ext cx="3296480" cy="523220"/>
          </a:xfrm>
          <a:prstGeom prst="rect">
            <a:avLst/>
          </a:prstGeom>
        </p:spPr>
        <p:txBody>
          <a:bodyPr wrap="none">
            <a:spAutoFit/>
          </a:bodyPr>
          <a:lstStyle/>
          <a:p>
            <a:r>
              <a:rPr lang="en-US" sz="2800" b="1" dirty="0"/>
              <a:t># Law of Mass action</a:t>
            </a:r>
          </a:p>
        </p:txBody>
      </p:sp>
      <p:sp>
        <p:nvSpPr>
          <p:cNvPr id="3" name="Rectangle 2">
            <a:extLst>
              <a:ext uri="{FF2B5EF4-FFF2-40B4-BE49-F238E27FC236}">
                <a16:creationId xmlns:a16="http://schemas.microsoft.com/office/drawing/2014/main" id="{1A77079B-ADB4-45BC-A297-4FA3894F95F4}"/>
              </a:ext>
            </a:extLst>
          </p:cNvPr>
          <p:cNvSpPr/>
          <p:nvPr/>
        </p:nvSpPr>
        <p:spPr>
          <a:xfrm>
            <a:off x="3784622" y="381656"/>
            <a:ext cx="7845287" cy="830997"/>
          </a:xfrm>
          <a:prstGeom prst="rect">
            <a:avLst/>
          </a:prstGeom>
        </p:spPr>
        <p:txBody>
          <a:bodyPr wrap="square">
            <a:spAutoFit/>
          </a:bodyPr>
          <a:lstStyle/>
          <a:p>
            <a:pPr algn="just"/>
            <a:r>
              <a:rPr lang="en-US" sz="2400" dirty="0"/>
              <a:t>“The rate of a chemical reaction is proportional to the active masses or molar concentrations of the reactants</a:t>
            </a:r>
          </a:p>
        </p:txBody>
      </p:sp>
      <p:sp>
        <p:nvSpPr>
          <p:cNvPr id="4" name="Rectangle 3">
            <a:extLst>
              <a:ext uri="{FF2B5EF4-FFF2-40B4-BE49-F238E27FC236}">
                <a16:creationId xmlns:a16="http://schemas.microsoft.com/office/drawing/2014/main" id="{3AB1B0B2-D21C-4DFC-BB93-D236EDE49B92}"/>
              </a:ext>
            </a:extLst>
          </p:cNvPr>
          <p:cNvSpPr/>
          <p:nvPr/>
        </p:nvSpPr>
        <p:spPr>
          <a:xfrm>
            <a:off x="9694735" y="5860948"/>
            <a:ext cx="2497265" cy="830997"/>
          </a:xfrm>
          <a:prstGeom prst="rect">
            <a:avLst/>
          </a:prstGeom>
        </p:spPr>
        <p:txBody>
          <a:bodyPr wrap="square">
            <a:spAutoFit/>
          </a:bodyPr>
          <a:lstStyle/>
          <a:p>
            <a:r>
              <a:rPr lang="en-US" sz="1600" dirty="0"/>
              <a:t>‘active mass’; [ ]</a:t>
            </a:r>
          </a:p>
          <a:p>
            <a:r>
              <a:rPr lang="en-US" sz="1600" dirty="0"/>
              <a:t>molar concentration i.e., number of moles per </a:t>
            </a:r>
            <a:r>
              <a:rPr lang="en-US" sz="1600" dirty="0" err="1"/>
              <a:t>litre</a:t>
            </a:r>
            <a:endParaRPr lang="en-US" sz="1600" dirty="0"/>
          </a:p>
        </p:txBody>
      </p:sp>
      <p:pic>
        <p:nvPicPr>
          <p:cNvPr id="8" name="Picture 7">
            <a:extLst>
              <a:ext uri="{FF2B5EF4-FFF2-40B4-BE49-F238E27FC236}">
                <a16:creationId xmlns:a16="http://schemas.microsoft.com/office/drawing/2014/main" id="{8153AA21-A8AA-416A-89E9-0494A414620C}"/>
              </a:ext>
            </a:extLst>
          </p:cNvPr>
          <p:cNvPicPr>
            <a:picLocks noChangeAspect="1"/>
          </p:cNvPicPr>
          <p:nvPr/>
        </p:nvPicPr>
        <p:blipFill>
          <a:blip r:embed="rId2"/>
          <a:stretch>
            <a:fillRect/>
          </a:stretch>
        </p:blipFill>
        <p:spPr>
          <a:xfrm>
            <a:off x="644387" y="1612048"/>
            <a:ext cx="5981700" cy="1609725"/>
          </a:xfrm>
          <a:prstGeom prst="rect">
            <a:avLst/>
          </a:prstGeom>
        </p:spPr>
      </p:pic>
      <p:sp>
        <p:nvSpPr>
          <p:cNvPr id="9" name="Rectangle 8">
            <a:extLst>
              <a:ext uri="{FF2B5EF4-FFF2-40B4-BE49-F238E27FC236}">
                <a16:creationId xmlns:a16="http://schemas.microsoft.com/office/drawing/2014/main" id="{0903BDEE-169C-43BE-A6D2-A8BDC086492F}"/>
              </a:ext>
            </a:extLst>
          </p:cNvPr>
          <p:cNvSpPr/>
          <p:nvPr/>
        </p:nvSpPr>
        <p:spPr>
          <a:xfrm>
            <a:off x="768625" y="3793274"/>
            <a:ext cx="6467061" cy="1477328"/>
          </a:xfrm>
          <a:prstGeom prst="rect">
            <a:avLst/>
          </a:prstGeom>
        </p:spPr>
        <p:txBody>
          <a:bodyPr wrap="square">
            <a:spAutoFit/>
          </a:bodyPr>
          <a:lstStyle/>
          <a:p>
            <a:r>
              <a:rPr lang="en-US" dirty="0"/>
              <a:t>Let us consider four boxes of one cubic </a:t>
            </a:r>
            <a:r>
              <a:rPr lang="en-US" dirty="0" err="1"/>
              <a:t>centimetre</a:t>
            </a:r>
            <a:r>
              <a:rPr lang="en-US" dirty="0"/>
              <a:t> volume; containing different number of reacting molecules A and B (Fig). </a:t>
            </a:r>
          </a:p>
          <a:p>
            <a:r>
              <a:rPr lang="en-US" dirty="0"/>
              <a:t>They undergo collisions to form the products C and D, the rate of reaction being governed by the number of possible collisions between them.</a:t>
            </a:r>
          </a:p>
        </p:txBody>
      </p:sp>
      <p:sp>
        <p:nvSpPr>
          <p:cNvPr id="10" name="Rectangle 9">
            <a:extLst>
              <a:ext uri="{FF2B5EF4-FFF2-40B4-BE49-F238E27FC236}">
                <a16:creationId xmlns:a16="http://schemas.microsoft.com/office/drawing/2014/main" id="{6877B567-E1EE-49A4-8A05-FF0EF5DC0BB9}"/>
              </a:ext>
            </a:extLst>
          </p:cNvPr>
          <p:cNvSpPr/>
          <p:nvPr/>
        </p:nvSpPr>
        <p:spPr>
          <a:xfrm>
            <a:off x="756453" y="3211027"/>
            <a:ext cx="5945089" cy="338554"/>
          </a:xfrm>
          <a:prstGeom prst="rect">
            <a:avLst/>
          </a:prstGeom>
        </p:spPr>
        <p:txBody>
          <a:bodyPr wrap="none">
            <a:spAutoFit/>
          </a:bodyPr>
          <a:lstStyle/>
          <a:p>
            <a:r>
              <a:rPr lang="en-US" sz="1600" b="1" dirty="0"/>
              <a:t>Fig: Possible collisions between molecules of the reactants A and B </a:t>
            </a:r>
          </a:p>
        </p:txBody>
      </p:sp>
      <p:pic>
        <p:nvPicPr>
          <p:cNvPr id="11" name="Picture 10">
            <a:extLst>
              <a:ext uri="{FF2B5EF4-FFF2-40B4-BE49-F238E27FC236}">
                <a16:creationId xmlns:a16="http://schemas.microsoft.com/office/drawing/2014/main" id="{A42C4109-4C5E-451C-A041-955AC8FF9521}"/>
              </a:ext>
            </a:extLst>
          </p:cNvPr>
          <p:cNvPicPr>
            <a:picLocks noChangeAspect="1"/>
          </p:cNvPicPr>
          <p:nvPr/>
        </p:nvPicPr>
        <p:blipFill>
          <a:blip r:embed="rId3"/>
          <a:stretch>
            <a:fillRect/>
          </a:stretch>
        </p:blipFill>
        <p:spPr>
          <a:xfrm>
            <a:off x="7235686" y="1398778"/>
            <a:ext cx="3225473" cy="822960"/>
          </a:xfrm>
          <a:prstGeom prst="rect">
            <a:avLst/>
          </a:prstGeom>
        </p:spPr>
      </p:pic>
      <p:pic>
        <p:nvPicPr>
          <p:cNvPr id="12" name="Picture 11">
            <a:extLst>
              <a:ext uri="{FF2B5EF4-FFF2-40B4-BE49-F238E27FC236}">
                <a16:creationId xmlns:a16="http://schemas.microsoft.com/office/drawing/2014/main" id="{07A1422A-4856-4204-92A6-356EF990D8EC}"/>
              </a:ext>
            </a:extLst>
          </p:cNvPr>
          <p:cNvPicPr>
            <a:picLocks noChangeAspect="1"/>
          </p:cNvPicPr>
          <p:nvPr/>
        </p:nvPicPr>
        <p:blipFill>
          <a:blip r:embed="rId4"/>
          <a:stretch>
            <a:fillRect/>
          </a:stretch>
        </p:blipFill>
        <p:spPr>
          <a:xfrm>
            <a:off x="7377002" y="5364720"/>
            <a:ext cx="4289367" cy="365760"/>
          </a:xfrm>
          <a:prstGeom prst="rect">
            <a:avLst/>
          </a:prstGeom>
        </p:spPr>
      </p:pic>
      <p:sp>
        <p:nvSpPr>
          <p:cNvPr id="13" name="Rectangle 12">
            <a:extLst>
              <a:ext uri="{FF2B5EF4-FFF2-40B4-BE49-F238E27FC236}">
                <a16:creationId xmlns:a16="http://schemas.microsoft.com/office/drawing/2014/main" id="{1B0DCB2B-648B-484D-BB40-FB23B997CD45}"/>
              </a:ext>
            </a:extLst>
          </p:cNvPr>
          <p:cNvSpPr/>
          <p:nvPr/>
        </p:nvSpPr>
        <p:spPr>
          <a:xfrm>
            <a:off x="7103164" y="2632790"/>
            <a:ext cx="4837045" cy="923330"/>
          </a:xfrm>
          <a:prstGeom prst="rect">
            <a:avLst/>
          </a:prstGeom>
        </p:spPr>
        <p:txBody>
          <a:bodyPr wrap="square">
            <a:spAutoFit/>
          </a:bodyPr>
          <a:lstStyle/>
          <a:p>
            <a:r>
              <a:rPr lang="en-US" dirty="0"/>
              <a:t>In a reaction, A + B + C ⎯⎯→ the number of collisions between A, B and C depends on the concentration of each reactant</a:t>
            </a:r>
          </a:p>
        </p:txBody>
      </p:sp>
      <p:pic>
        <p:nvPicPr>
          <p:cNvPr id="14" name="Picture 13">
            <a:extLst>
              <a:ext uri="{FF2B5EF4-FFF2-40B4-BE49-F238E27FC236}">
                <a16:creationId xmlns:a16="http://schemas.microsoft.com/office/drawing/2014/main" id="{C96C4BD7-84EA-4EAA-8388-D3A584EEBC49}"/>
              </a:ext>
            </a:extLst>
          </p:cNvPr>
          <p:cNvPicPr>
            <a:picLocks noChangeAspect="1"/>
          </p:cNvPicPr>
          <p:nvPr/>
        </p:nvPicPr>
        <p:blipFill>
          <a:blip r:embed="rId5"/>
          <a:stretch>
            <a:fillRect/>
          </a:stretch>
        </p:blipFill>
        <p:spPr>
          <a:xfrm>
            <a:off x="8777102" y="3686588"/>
            <a:ext cx="1489166" cy="1463040"/>
          </a:xfrm>
          <a:prstGeom prst="rect">
            <a:avLst/>
          </a:prstGeom>
        </p:spPr>
      </p:pic>
      <p:sp>
        <p:nvSpPr>
          <p:cNvPr id="5" name="TextBox 4"/>
          <p:cNvSpPr txBox="1"/>
          <p:nvPr/>
        </p:nvSpPr>
        <p:spPr>
          <a:xfrm>
            <a:off x="1136822" y="1334530"/>
            <a:ext cx="399468" cy="369332"/>
          </a:xfrm>
          <a:prstGeom prst="rect">
            <a:avLst/>
          </a:prstGeom>
          <a:noFill/>
        </p:spPr>
        <p:txBody>
          <a:bodyPr wrap="none" rtlCol="0">
            <a:spAutoFit/>
          </a:bodyPr>
          <a:lstStyle/>
          <a:p>
            <a:r>
              <a:rPr lang="en-US" dirty="0"/>
              <a:t>1L</a:t>
            </a:r>
          </a:p>
        </p:txBody>
      </p:sp>
      <p:sp>
        <p:nvSpPr>
          <p:cNvPr id="15" name="TextBox 14"/>
          <p:cNvSpPr txBox="1"/>
          <p:nvPr/>
        </p:nvSpPr>
        <p:spPr>
          <a:xfrm>
            <a:off x="2678967" y="1334530"/>
            <a:ext cx="399468" cy="369332"/>
          </a:xfrm>
          <a:prstGeom prst="rect">
            <a:avLst/>
          </a:prstGeom>
          <a:noFill/>
        </p:spPr>
        <p:txBody>
          <a:bodyPr wrap="none" rtlCol="0">
            <a:spAutoFit/>
          </a:bodyPr>
          <a:lstStyle/>
          <a:p>
            <a:r>
              <a:rPr lang="en-US" dirty="0"/>
              <a:t>1L</a:t>
            </a:r>
          </a:p>
        </p:txBody>
      </p:sp>
      <p:sp>
        <p:nvSpPr>
          <p:cNvPr id="16" name="TextBox 15"/>
          <p:cNvSpPr txBox="1"/>
          <p:nvPr/>
        </p:nvSpPr>
        <p:spPr>
          <a:xfrm>
            <a:off x="4101731" y="1334530"/>
            <a:ext cx="399468" cy="369332"/>
          </a:xfrm>
          <a:prstGeom prst="rect">
            <a:avLst/>
          </a:prstGeom>
          <a:noFill/>
        </p:spPr>
        <p:txBody>
          <a:bodyPr wrap="none" rtlCol="0">
            <a:spAutoFit/>
          </a:bodyPr>
          <a:lstStyle/>
          <a:p>
            <a:r>
              <a:rPr lang="en-US" dirty="0"/>
              <a:t>1L</a:t>
            </a:r>
          </a:p>
        </p:txBody>
      </p:sp>
      <p:sp>
        <p:nvSpPr>
          <p:cNvPr id="17" name="TextBox 16"/>
          <p:cNvSpPr txBox="1"/>
          <p:nvPr/>
        </p:nvSpPr>
        <p:spPr>
          <a:xfrm>
            <a:off x="5668596" y="1334530"/>
            <a:ext cx="399468" cy="369332"/>
          </a:xfrm>
          <a:prstGeom prst="rect">
            <a:avLst/>
          </a:prstGeom>
          <a:noFill/>
        </p:spPr>
        <p:txBody>
          <a:bodyPr wrap="none" rtlCol="0">
            <a:spAutoFit/>
          </a:bodyPr>
          <a:lstStyle/>
          <a:p>
            <a:r>
              <a:rPr lang="en-US" dirty="0"/>
              <a:t>1L</a:t>
            </a:r>
          </a:p>
        </p:txBody>
      </p:sp>
      <p:sp>
        <p:nvSpPr>
          <p:cNvPr id="18" name="TextBox 17"/>
          <p:cNvSpPr txBox="1"/>
          <p:nvPr/>
        </p:nvSpPr>
        <p:spPr>
          <a:xfrm>
            <a:off x="49189" y="2877614"/>
            <a:ext cx="773802" cy="461665"/>
          </a:xfrm>
          <a:prstGeom prst="rect">
            <a:avLst/>
          </a:prstGeom>
          <a:noFill/>
        </p:spPr>
        <p:txBody>
          <a:bodyPr wrap="square" rtlCol="0">
            <a:spAutoFit/>
          </a:bodyPr>
          <a:lstStyle/>
          <a:p>
            <a:r>
              <a:rPr lang="en-US" sz="1200" b="1" dirty="0"/>
              <a:t>No. of </a:t>
            </a:r>
          </a:p>
          <a:p>
            <a:r>
              <a:rPr lang="en-US" sz="1200" b="1" dirty="0"/>
              <a:t>collisions</a:t>
            </a:r>
          </a:p>
        </p:txBody>
      </p:sp>
      <p:cxnSp>
        <p:nvCxnSpPr>
          <p:cNvPr id="7" name="Straight Arrow Connector 6"/>
          <p:cNvCxnSpPr/>
          <p:nvPr/>
        </p:nvCxnSpPr>
        <p:spPr>
          <a:xfrm flipV="1">
            <a:off x="693814" y="3108446"/>
            <a:ext cx="40162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2428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156" y="157019"/>
            <a:ext cx="6432851" cy="523220"/>
          </a:xfrm>
          <a:prstGeom prst="rect">
            <a:avLst/>
          </a:prstGeom>
        </p:spPr>
        <p:txBody>
          <a:bodyPr wrap="none">
            <a:spAutoFit/>
          </a:bodyPr>
          <a:lstStyle/>
          <a:p>
            <a:r>
              <a:rPr lang="en-US" altLang="ko-KR" sz="2800" b="1" dirty="0"/>
              <a:t># Equilibrium constant or Equilibrium law:</a:t>
            </a:r>
            <a:endParaRPr lang="ko-KR" altLang="en-US" sz="2800" b="1" dirty="0"/>
          </a:p>
        </p:txBody>
      </p:sp>
      <p:pic>
        <p:nvPicPr>
          <p:cNvPr id="3" name="Picture 2"/>
          <p:cNvPicPr>
            <a:picLocks noChangeAspect="1"/>
          </p:cNvPicPr>
          <p:nvPr/>
        </p:nvPicPr>
        <p:blipFill>
          <a:blip r:embed="rId2"/>
          <a:stretch>
            <a:fillRect/>
          </a:stretch>
        </p:blipFill>
        <p:spPr>
          <a:xfrm>
            <a:off x="570127" y="915878"/>
            <a:ext cx="2468880" cy="274320"/>
          </a:xfrm>
          <a:prstGeom prst="rect">
            <a:avLst/>
          </a:prstGeom>
        </p:spPr>
      </p:pic>
      <p:pic>
        <p:nvPicPr>
          <p:cNvPr id="4" name="Picture 3"/>
          <p:cNvPicPr>
            <a:picLocks noChangeAspect="1"/>
          </p:cNvPicPr>
          <p:nvPr/>
        </p:nvPicPr>
        <p:blipFill>
          <a:blip r:embed="rId3"/>
          <a:stretch>
            <a:fillRect/>
          </a:stretch>
        </p:blipFill>
        <p:spPr>
          <a:xfrm>
            <a:off x="591538" y="2048633"/>
            <a:ext cx="4428661" cy="640080"/>
          </a:xfrm>
          <a:prstGeom prst="rect">
            <a:avLst/>
          </a:prstGeom>
        </p:spPr>
      </p:pic>
      <p:pic>
        <p:nvPicPr>
          <p:cNvPr id="5" name="Picture 4"/>
          <p:cNvPicPr>
            <a:picLocks noChangeAspect="1"/>
          </p:cNvPicPr>
          <p:nvPr/>
        </p:nvPicPr>
        <p:blipFill>
          <a:blip r:embed="rId4"/>
          <a:stretch>
            <a:fillRect/>
          </a:stretch>
        </p:blipFill>
        <p:spPr>
          <a:xfrm>
            <a:off x="1962376" y="3837532"/>
            <a:ext cx="2153263" cy="1097280"/>
          </a:xfrm>
          <a:prstGeom prst="rect">
            <a:avLst/>
          </a:prstGeom>
        </p:spPr>
      </p:pic>
      <p:sp>
        <p:nvSpPr>
          <p:cNvPr id="7" name="Rectangle 6"/>
          <p:cNvSpPr/>
          <p:nvPr/>
        </p:nvSpPr>
        <p:spPr>
          <a:xfrm>
            <a:off x="487708" y="1368735"/>
            <a:ext cx="5400944" cy="646331"/>
          </a:xfrm>
          <a:prstGeom prst="rect">
            <a:avLst/>
          </a:prstGeom>
        </p:spPr>
        <p:txBody>
          <a:bodyPr wrap="square">
            <a:spAutoFit/>
          </a:bodyPr>
          <a:lstStyle/>
          <a:p>
            <a:r>
              <a:rPr lang="ko-KR" altLang="en-US" dirty="0"/>
              <a:t>[A], [B], [C] and [D] represent the molar concentrations of A, B, C and D at the equilibrium point</a:t>
            </a:r>
          </a:p>
        </p:txBody>
      </p:sp>
      <p:sp>
        <p:nvSpPr>
          <p:cNvPr id="8" name="Rectangle 7"/>
          <p:cNvSpPr/>
          <p:nvPr/>
        </p:nvSpPr>
        <p:spPr>
          <a:xfrm>
            <a:off x="544331" y="2701502"/>
            <a:ext cx="5884536" cy="584775"/>
          </a:xfrm>
          <a:prstGeom prst="rect">
            <a:avLst/>
          </a:prstGeom>
        </p:spPr>
        <p:txBody>
          <a:bodyPr wrap="square">
            <a:spAutoFit/>
          </a:bodyPr>
          <a:lstStyle/>
          <a:p>
            <a:r>
              <a:rPr lang="en-US" altLang="ko-KR" sz="1600" dirty="0"/>
              <a:t>W</a:t>
            </a:r>
            <a:r>
              <a:rPr lang="ko-KR" altLang="en-US" sz="1600" dirty="0"/>
              <a:t>here</a:t>
            </a:r>
            <a:r>
              <a:rPr lang="en-US" altLang="ko-KR" sz="1600" dirty="0"/>
              <a:t>,</a:t>
            </a:r>
          </a:p>
          <a:p>
            <a:r>
              <a:rPr lang="ko-KR" altLang="en-US" sz="1600" dirty="0"/>
              <a:t> k</a:t>
            </a:r>
            <a:r>
              <a:rPr lang="ko-KR" altLang="en-US" sz="1600" baseline="-25000" dirty="0"/>
              <a:t>1</a:t>
            </a:r>
            <a:r>
              <a:rPr lang="ko-KR" altLang="en-US" sz="1600" dirty="0"/>
              <a:t> and k</a:t>
            </a:r>
            <a:r>
              <a:rPr lang="ko-KR" altLang="en-US" sz="1600" baseline="-25000" dirty="0"/>
              <a:t>2</a:t>
            </a:r>
            <a:r>
              <a:rPr lang="ko-KR" altLang="en-US" sz="1600" dirty="0"/>
              <a:t> are rate constants for the forward and reverse reactions</a:t>
            </a:r>
          </a:p>
        </p:txBody>
      </p:sp>
      <p:sp>
        <p:nvSpPr>
          <p:cNvPr id="9" name="Rectangle 8"/>
          <p:cNvSpPr/>
          <p:nvPr/>
        </p:nvSpPr>
        <p:spPr>
          <a:xfrm>
            <a:off x="538007" y="3288672"/>
            <a:ext cx="6096000" cy="646331"/>
          </a:xfrm>
          <a:prstGeom prst="rect">
            <a:avLst/>
          </a:prstGeom>
        </p:spPr>
        <p:txBody>
          <a:bodyPr>
            <a:spAutoFit/>
          </a:bodyPr>
          <a:lstStyle/>
          <a:p>
            <a:r>
              <a:rPr lang="ko-KR" altLang="en-US" dirty="0"/>
              <a:t>At equilibrium, </a:t>
            </a:r>
            <a:endParaRPr lang="en-US" altLang="ko-KR" dirty="0"/>
          </a:p>
          <a:p>
            <a:r>
              <a:rPr lang="ko-KR" altLang="en-US" dirty="0"/>
              <a:t>rate of forward reaction  =  rate of reverse reaction</a:t>
            </a:r>
          </a:p>
        </p:txBody>
      </p:sp>
      <p:sp>
        <p:nvSpPr>
          <p:cNvPr id="11" name="Rectangle 10"/>
          <p:cNvSpPr/>
          <p:nvPr/>
        </p:nvSpPr>
        <p:spPr>
          <a:xfrm>
            <a:off x="487709" y="4724463"/>
            <a:ext cx="1956388" cy="830997"/>
          </a:xfrm>
          <a:prstGeom prst="rect">
            <a:avLst/>
          </a:prstGeom>
        </p:spPr>
        <p:txBody>
          <a:bodyPr wrap="square">
            <a:spAutoFit/>
          </a:bodyPr>
          <a:lstStyle/>
          <a:p>
            <a:r>
              <a:rPr lang="ko-KR" altLang="en-US" sz="1600" dirty="0"/>
              <a:t>The ratio </a:t>
            </a:r>
            <a:r>
              <a:rPr lang="ko-KR" altLang="en-US" sz="1600" i="1" dirty="0"/>
              <a:t>k</a:t>
            </a:r>
            <a:r>
              <a:rPr lang="ko-KR" altLang="en-US" sz="1600" i="1" baseline="-25000" dirty="0"/>
              <a:t>1</a:t>
            </a:r>
            <a:r>
              <a:rPr lang="ko-KR" altLang="en-US" sz="1600" i="1" dirty="0"/>
              <a:t>/k</a:t>
            </a:r>
            <a:r>
              <a:rPr lang="ko-KR" altLang="en-US" sz="1600" i="1" baseline="-25000" dirty="0"/>
              <a:t>2</a:t>
            </a:r>
            <a:r>
              <a:rPr lang="ko-KR" altLang="en-US" sz="1600" dirty="0"/>
              <a:t>  </a:t>
            </a:r>
            <a:r>
              <a:rPr lang="en-US" altLang="ko-KR" sz="1600" dirty="0"/>
              <a:t>or </a:t>
            </a:r>
            <a:r>
              <a:rPr lang="en-US" altLang="ko-KR" sz="1600" i="1" dirty="0"/>
              <a:t>K</a:t>
            </a:r>
            <a:r>
              <a:rPr lang="en-US" altLang="ko-KR" sz="1600" i="1" baseline="-25000" dirty="0"/>
              <a:t>c</a:t>
            </a:r>
            <a:r>
              <a:rPr lang="en-US" altLang="ko-KR" sz="1600" dirty="0"/>
              <a:t> </a:t>
            </a:r>
            <a:r>
              <a:rPr lang="ko-KR" altLang="en-US" sz="1600" dirty="0"/>
              <a:t>is called Equilibrium constant </a:t>
            </a:r>
          </a:p>
        </p:txBody>
      </p:sp>
      <p:pic>
        <p:nvPicPr>
          <p:cNvPr id="12" name="Picture 11"/>
          <p:cNvPicPr>
            <a:picLocks noChangeAspect="1"/>
          </p:cNvPicPr>
          <p:nvPr/>
        </p:nvPicPr>
        <p:blipFill rotWithShape="1">
          <a:blip r:embed="rId5"/>
          <a:srcRect t="20761"/>
          <a:stretch/>
        </p:blipFill>
        <p:spPr>
          <a:xfrm>
            <a:off x="2565334" y="4975177"/>
            <a:ext cx="1381059" cy="724565"/>
          </a:xfrm>
          <a:prstGeom prst="rect">
            <a:avLst/>
          </a:prstGeom>
        </p:spPr>
      </p:pic>
      <p:pic>
        <p:nvPicPr>
          <p:cNvPr id="15" name="Picture 14"/>
          <p:cNvPicPr>
            <a:picLocks noChangeAspect="1"/>
          </p:cNvPicPr>
          <p:nvPr/>
        </p:nvPicPr>
        <p:blipFill>
          <a:blip r:embed="rId6"/>
          <a:stretch>
            <a:fillRect/>
          </a:stretch>
        </p:blipFill>
        <p:spPr>
          <a:xfrm>
            <a:off x="3331539" y="917226"/>
            <a:ext cx="2945823" cy="320040"/>
          </a:xfrm>
          <a:prstGeom prst="rect">
            <a:avLst/>
          </a:prstGeom>
        </p:spPr>
      </p:pic>
      <p:pic>
        <p:nvPicPr>
          <p:cNvPr id="16" name="Picture 15"/>
          <p:cNvPicPr>
            <a:picLocks noChangeAspect="1"/>
          </p:cNvPicPr>
          <p:nvPr/>
        </p:nvPicPr>
        <p:blipFill>
          <a:blip r:embed="rId7"/>
          <a:stretch>
            <a:fillRect/>
          </a:stretch>
        </p:blipFill>
        <p:spPr>
          <a:xfrm>
            <a:off x="2461042" y="5645517"/>
            <a:ext cx="1605065" cy="822960"/>
          </a:xfrm>
          <a:prstGeom prst="rect">
            <a:avLst/>
          </a:prstGeom>
        </p:spPr>
      </p:pic>
      <p:sp>
        <p:nvSpPr>
          <p:cNvPr id="20" name="Rectangle 19"/>
          <p:cNvSpPr/>
          <p:nvPr/>
        </p:nvSpPr>
        <p:spPr>
          <a:xfrm>
            <a:off x="339191" y="777667"/>
            <a:ext cx="5984697" cy="5922236"/>
          </a:xfrm>
          <a:prstGeom prst="rect">
            <a:avLst/>
          </a:prstGeom>
          <a:noFill/>
          <a:ln w="381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21" name="Picture 20"/>
          <p:cNvPicPr>
            <a:picLocks noChangeAspect="1"/>
          </p:cNvPicPr>
          <p:nvPr/>
        </p:nvPicPr>
        <p:blipFill>
          <a:blip r:embed="rId8"/>
          <a:stretch>
            <a:fillRect/>
          </a:stretch>
        </p:blipFill>
        <p:spPr>
          <a:xfrm>
            <a:off x="8927564" y="2123628"/>
            <a:ext cx="1929900" cy="822960"/>
          </a:xfrm>
          <a:prstGeom prst="rect">
            <a:avLst/>
          </a:prstGeom>
        </p:spPr>
      </p:pic>
      <p:pic>
        <p:nvPicPr>
          <p:cNvPr id="22" name="Picture 21"/>
          <p:cNvPicPr>
            <a:picLocks noChangeAspect="1"/>
          </p:cNvPicPr>
          <p:nvPr/>
        </p:nvPicPr>
        <p:blipFill>
          <a:blip r:embed="rId9"/>
          <a:stretch>
            <a:fillRect/>
          </a:stretch>
        </p:blipFill>
        <p:spPr>
          <a:xfrm>
            <a:off x="6600423" y="2933776"/>
            <a:ext cx="5381899" cy="365760"/>
          </a:xfrm>
          <a:prstGeom prst="rect">
            <a:avLst/>
          </a:prstGeom>
        </p:spPr>
      </p:pic>
      <p:pic>
        <p:nvPicPr>
          <p:cNvPr id="23" name="Picture 22"/>
          <p:cNvPicPr>
            <a:picLocks noChangeAspect="1"/>
          </p:cNvPicPr>
          <p:nvPr/>
        </p:nvPicPr>
        <p:blipFill>
          <a:blip r:embed="rId10"/>
          <a:stretch>
            <a:fillRect/>
          </a:stretch>
        </p:blipFill>
        <p:spPr>
          <a:xfrm>
            <a:off x="6600423" y="1418743"/>
            <a:ext cx="5217795" cy="274320"/>
          </a:xfrm>
          <a:prstGeom prst="rect">
            <a:avLst/>
          </a:prstGeom>
        </p:spPr>
      </p:pic>
      <p:pic>
        <p:nvPicPr>
          <p:cNvPr id="24" name="Picture 23"/>
          <p:cNvPicPr>
            <a:picLocks noChangeAspect="1"/>
          </p:cNvPicPr>
          <p:nvPr/>
        </p:nvPicPr>
        <p:blipFill>
          <a:blip r:embed="rId11"/>
          <a:stretch>
            <a:fillRect/>
          </a:stretch>
        </p:blipFill>
        <p:spPr>
          <a:xfrm>
            <a:off x="7755499" y="1770254"/>
            <a:ext cx="2996872" cy="365760"/>
          </a:xfrm>
          <a:prstGeom prst="rect">
            <a:avLst/>
          </a:prstGeom>
        </p:spPr>
      </p:pic>
      <p:sp>
        <p:nvSpPr>
          <p:cNvPr id="25" name="Rectangle 24"/>
          <p:cNvSpPr/>
          <p:nvPr/>
        </p:nvSpPr>
        <p:spPr>
          <a:xfrm>
            <a:off x="7045182" y="2411838"/>
            <a:ext cx="950901" cy="338554"/>
          </a:xfrm>
          <a:prstGeom prst="rect">
            <a:avLst/>
          </a:prstGeom>
        </p:spPr>
        <p:txBody>
          <a:bodyPr wrap="none">
            <a:spAutoFit/>
          </a:bodyPr>
          <a:lstStyle/>
          <a:p>
            <a:r>
              <a:rPr lang="en-US" altLang="ko-KR" sz="1600" b="1" dirty="0"/>
              <a:t>Solution:</a:t>
            </a:r>
            <a:endParaRPr lang="ko-KR" altLang="en-US" sz="1600" b="1" dirty="0"/>
          </a:p>
        </p:txBody>
      </p:sp>
      <p:pic>
        <p:nvPicPr>
          <p:cNvPr id="26" name="Picture 25"/>
          <p:cNvPicPr>
            <a:picLocks noChangeAspect="1"/>
          </p:cNvPicPr>
          <p:nvPr/>
        </p:nvPicPr>
        <p:blipFill>
          <a:blip r:embed="rId12"/>
          <a:stretch>
            <a:fillRect/>
          </a:stretch>
        </p:blipFill>
        <p:spPr>
          <a:xfrm>
            <a:off x="8388112" y="3387501"/>
            <a:ext cx="2798618" cy="365760"/>
          </a:xfrm>
          <a:prstGeom prst="rect">
            <a:avLst/>
          </a:prstGeom>
        </p:spPr>
      </p:pic>
      <p:pic>
        <p:nvPicPr>
          <p:cNvPr id="27" name="Picture 26"/>
          <p:cNvPicPr>
            <a:picLocks noChangeAspect="1"/>
          </p:cNvPicPr>
          <p:nvPr/>
        </p:nvPicPr>
        <p:blipFill>
          <a:blip r:embed="rId13"/>
          <a:stretch>
            <a:fillRect/>
          </a:stretch>
        </p:blipFill>
        <p:spPr>
          <a:xfrm>
            <a:off x="8542250" y="3782130"/>
            <a:ext cx="2700528" cy="365760"/>
          </a:xfrm>
          <a:prstGeom prst="rect">
            <a:avLst/>
          </a:prstGeom>
        </p:spPr>
      </p:pic>
      <p:sp>
        <p:nvSpPr>
          <p:cNvPr id="28" name="Rectangle 27"/>
          <p:cNvSpPr/>
          <p:nvPr/>
        </p:nvSpPr>
        <p:spPr>
          <a:xfrm>
            <a:off x="6529611" y="669093"/>
            <a:ext cx="1443857" cy="461665"/>
          </a:xfrm>
          <a:prstGeom prst="rect">
            <a:avLst/>
          </a:prstGeom>
        </p:spPr>
        <p:txBody>
          <a:bodyPr wrap="none">
            <a:spAutoFit/>
          </a:bodyPr>
          <a:lstStyle/>
          <a:p>
            <a:r>
              <a:rPr lang="en-US" altLang="ko-KR" sz="2400" dirty="0"/>
              <a:t>Examples:</a:t>
            </a:r>
            <a:endParaRPr lang="ko-KR" altLang="en-US" sz="2400" dirty="0"/>
          </a:p>
        </p:txBody>
      </p:sp>
      <p:sp>
        <p:nvSpPr>
          <p:cNvPr id="29" name="Rectangle 28"/>
          <p:cNvSpPr/>
          <p:nvPr/>
        </p:nvSpPr>
        <p:spPr>
          <a:xfrm>
            <a:off x="7060150" y="3809336"/>
            <a:ext cx="950901" cy="338554"/>
          </a:xfrm>
          <a:prstGeom prst="rect">
            <a:avLst/>
          </a:prstGeom>
        </p:spPr>
        <p:txBody>
          <a:bodyPr wrap="none">
            <a:spAutoFit/>
          </a:bodyPr>
          <a:lstStyle/>
          <a:p>
            <a:r>
              <a:rPr lang="en-US" altLang="ko-KR" sz="1600" b="1" dirty="0"/>
              <a:t>Solution:</a:t>
            </a:r>
            <a:endParaRPr lang="ko-KR" altLang="en-US" sz="1600" b="1" dirty="0"/>
          </a:p>
        </p:txBody>
      </p:sp>
      <p:pic>
        <p:nvPicPr>
          <p:cNvPr id="30" name="Picture 29"/>
          <p:cNvPicPr>
            <a:picLocks noChangeAspect="1"/>
          </p:cNvPicPr>
          <p:nvPr/>
        </p:nvPicPr>
        <p:blipFill rotWithShape="1">
          <a:blip r:embed="rId14"/>
          <a:srcRect t="6789"/>
          <a:stretch/>
        </p:blipFill>
        <p:spPr>
          <a:xfrm>
            <a:off x="9047752" y="4174291"/>
            <a:ext cx="1988076" cy="822960"/>
          </a:xfrm>
          <a:prstGeom prst="rect">
            <a:avLst/>
          </a:prstGeom>
        </p:spPr>
      </p:pic>
      <p:pic>
        <p:nvPicPr>
          <p:cNvPr id="32" name="Picture 31"/>
          <p:cNvPicPr>
            <a:picLocks noChangeAspect="1"/>
          </p:cNvPicPr>
          <p:nvPr/>
        </p:nvPicPr>
        <p:blipFill>
          <a:blip r:embed="rId15"/>
          <a:stretch>
            <a:fillRect/>
          </a:stretch>
        </p:blipFill>
        <p:spPr>
          <a:xfrm>
            <a:off x="7658505" y="5480900"/>
            <a:ext cx="3804920" cy="320040"/>
          </a:xfrm>
          <a:prstGeom prst="rect">
            <a:avLst/>
          </a:prstGeom>
        </p:spPr>
      </p:pic>
      <p:pic>
        <p:nvPicPr>
          <p:cNvPr id="33" name="Picture 32"/>
          <p:cNvPicPr>
            <a:picLocks noChangeAspect="1"/>
          </p:cNvPicPr>
          <p:nvPr/>
        </p:nvPicPr>
        <p:blipFill>
          <a:blip r:embed="rId16"/>
          <a:stretch>
            <a:fillRect/>
          </a:stretch>
        </p:blipFill>
        <p:spPr>
          <a:xfrm>
            <a:off x="9257457" y="5905389"/>
            <a:ext cx="1779057" cy="731520"/>
          </a:xfrm>
          <a:prstGeom prst="rect">
            <a:avLst/>
          </a:prstGeom>
        </p:spPr>
      </p:pic>
      <p:pic>
        <p:nvPicPr>
          <p:cNvPr id="34" name="Picture 33"/>
          <p:cNvPicPr>
            <a:picLocks noChangeAspect="1"/>
          </p:cNvPicPr>
          <p:nvPr/>
        </p:nvPicPr>
        <p:blipFill rotWithShape="1">
          <a:blip r:embed="rId17"/>
          <a:srcRect r="96238" b="2262"/>
          <a:stretch/>
        </p:blipFill>
        <p:spPr>
          <a:xfrm>
            <a:off x="6520732" y="5013184"/>
            <a:ext cx="213354" cy="268117"/>
          </a:xfrm>
          <a:prstGeom prst="rect">
            <a:avLst/>
          </a:prstGeom>
        </p:spPr>
      </p:pic>
      <p:pic>
        <p:nvPicPr>
          <p:cNvPr id="35" name="Picture 34"/>
          <p:cNvPicPr>
            <a:picLocks noChangeAspect="1"/>
          </p:cNvPicPr>
          <p:nvPr/>
        </p:nvPicPr>
        <p:blipFill rotWithShape="1">
          <a:blip r:embed="rId9"/>
          <a:srcRect l="3622" b="9192"/>
          <a:stretch/>
        </p:blipFill>
        <p:spPr>
          <a:xfrm>
            <a:off x="6730004" y="4991619"/>
            <a:ext cx="5186991" cy="332142"/>
          </a:xfrm>
          <a:prstGeom prst="rect">
            <a:avLst/>
          </a:prstGeom>
        </p:spPr>
      </p:pic>
      <p:sp>
        <p:nvSpPr>
          <p:cNvPr id="36" name="Rectangle 35"/>
          <p:cNvSpPr/>
          <p:nvPr/>
        </p:nvSpPr>
        <p:spPr>
          <a:xfrm>
            <a:off x="7068180" y="6097561"/>
            <a:ext cx="950901" cy="338554"/>
          </a:xfrm>
          <a:prstGeom prst="rect">
            <a:avLst/>
          </a:prstGeom>
        </p:spPr>
        <p:txBody>
          <a:bodyPr wrap="none">
            <a:spAutoFit/>
          </a:bodyPr>
          <a:lstStyle/>
          <a:p>
            <a:r>
              <a:rPr lang="en-US" altLang="ko-KR" sz="1600" b="1" dirty="0"/>
              <a:t>Solution:</a:t>
            </a:r>
            <a:endParaRPr lang="ko-KR" altLang="en-US" sz="1600" b="1" dirty="0"/>
          </a:p>
        </p:txBody>
      </p:sp>
      <p:sp>
        <p:nvSpPr>
          <p:cNvPr id="37" name="Rectangle 36"/>
          <p:cNvSpPr/>
          <p:nvPr/>
        </p:nvSpPr>
        <p:spPr>
          <a:xfrm>
            <a:off x="487708" y="6389547"/>
            <a:ext cx="4969654" cy="307777"/>
          </a:xfrm>
          <a:prstGeom prst="rect">
            <a:avLst/>
          </a:prstGeom>
        </p:spPr>
        <p:txBody>
          <a:bodyPr wrap="square">
            <a:spAutoFit/>
          </a:bodyPr>
          <a:lstStyle/>
          <a:p>
            <a:r>
              <a:rPr lang="ko-KR" altLang="en-US" sz="1400" dirty="0"/>
              <a:t>This equation is known as the </a:t>
            </a:r>
            <a:r>
              <a:rPr lang="ko-KR" altLang="en-US" sz="1400" b="1" dirty="0"/>
              <a:t>Equilibrium constant </a:t>
            </a:r>
            <a:r>
              <a:rPr lang="en-US" altLang="ko-KR" sz="1400" b="1" dirty="0"/>
              <a:t>equation</a:t>
            </a:r>
            <a:endParaRPr lang="ko-KR" altLang="en-US" sz="1400" b="1" dirty="0"/>
          </a:p>
        </p:txBody>
      </p:sp>
    </p:spTree>
    <p:extLst>
      <p:ext uri="{BB962C8B-B14F-4D97-AF65-F5344CB8AC3E}">
        <p14:creationId xmlns:p14="http://schemas.microsoft.com/office/powerpoint/2010/main" val="4512285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1132</TotalTime>
  <Words>1880</Words>
  <Application>Microsoft Office PowerPoint</Application>
  <PresentationFormat>Widescreen</PresentationFormat>
  <Paragraphs>178</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Thamina Acter</cp:lastModifiedBy>
  <cp:revision>122</cp:revision>
  <dcterms:created xsi:type="dcterms:W3CDTF">2019-10-23T02:40:34Z</dcterms:created>
  <dcterms:modified xsi:type="dcterms:W3CDTF">2022-12-06T02:56:49Z</dcterms:modified>
</cp:coreProperties>
</file>