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64" r:id="rId4"/>
    <p:sldId id="263" r:id="rId5"/>
    <p:sldId id="262" r:id="rId6"/>
    <p:sldId id="282" r:id="rId7"/>
    <p:sldId id="283" r:id="rId8"/>
    <p:sldId id="258" r:id="rId9"/>
    <p:sldId id="259" r:id="rId10"/>
    <p:sldId id="260" r:id="rId11"/>
    <p:sldId id="277" r:id="rId12"/>
    <p:sldId id="278" r:id="rId13"/>
    <p:sldId id="265" r:id="rId14"/>
    <p:sldId id="267" r:id="rId15"/>
    <p:sldId id="274" r:id="rId16"/>
    <p:sldId id="275" r:id="rId17"/>
    <p:sldId id="269" r:id="rId18"/>
    <p:sldId id="268" r:id="rId19"/>
    <p:sldId id="270" r:id="rId20"/>
    <p:sldId id="276" r:id="rId21"/>
    <p:sldId id="279" r:id="rId22"/>
    <p:sldId id="280" r:id="rId23"/>
    <p:sldId id="281" r:id="rId24"/>
    <p:sldId id="271" r:id="rId2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ko-KR"/>
              <a:t>Click to edit Master title style</a:t>
            </a:r>
            <a:endParaRPr lang="ko-KR"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ko-KR" altLang="en-US"/>
          </a:p>
        </p:txBody>
      </p:sp>
      <p:sp>
        <p:nvSpPr>
          <p:cNvPr id="4" name="Date Placeholder 3"/>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45019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10800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322691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255532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ko-KR"/>
              <a:t>Click to edit Master title style</a:t>
            </a:r>
            <a:endParaRPr lang="ko-KR"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61435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316245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ko-KR"/>
              <a:t>Click to edit Master title style</a:t>
            </a:r>
            <a:endParaRPr lang="ko-KR"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37238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70221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75225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5" name="Date Placeholder 4"/>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305549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ko-KR"/>
              <a:t>Click to edit Master title style</a:t>
            </a:r>
            <a:endParaRPr lang="ko-KR"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5" name="Date Placeholder 4"/>
          <p:cNvSpPr>
            <a:spLocks noGrp="1"/>
          </p:cNvSpPr>
          <p:nvPr>
            <p:ph type="dt" sz="half" idx="10"/>
          </p:nvPr>
        </p:nvSpPr>
        <p:spPr/>
        <p:txBody>
          <a:bodyPr/>
          <a:lstStyle/>
          <a:p>
            <a:fld id="{7E9B62B1-3C1D-462C-B6A3-FF8DA71943A6}" type="datetimeFigureOut">
              <a:rPr lang="ko-KR" altLang="en-US" smtClean="0"/>
              <a:t>2022-03-15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3213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ko-KR"/>
              <a:t>Click to edit Master title style</a:t>
            </a:r>
            <a:endParaRPr lang="ko-KR"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B62B1-3C1D-462C-B6A3-FF8DA71943A6}" type="datetimeFigureOut">
              <a:rPr lang="ko-KR" altLang="en-US" smtClean="0"/>
              <a:t>2022-03-15</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FAC38-F342-4F0C-A2CF-038D5064A9C9}" type="slidenum">
              <a:rPr lang="ko-KR" altLang="en-US" smtClean="0"/>
              <a:t>‹#›</a:t>
            </a:fld>
            <a:endParaRPr lang="ko-KR" altLang="en-US"/>
          </a:p>
        </p:txBody>
      </p:sp>
    </p:spTree>
    <p:extLst>
      <p:ext uri="{BB962C8B-B14F-4D97-AF65-F5344CB8AC3E}">
        <p14:creationId xmlns:p14="http://schemas.microsoft.com/office/powerpoint/2010/main" val="52299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4C2308-FDFC-4353-96AE-3677FEE9372A}"/>
              </a:ext>
            </a:extLst>
          </p:cNvPr>
          <p:cNvPicPr>
            <a:picLocks noChangeAspect="1"/>
          </p:cNvPicPr>
          <p:nvPr/>
        </p:nvPicPr>
        <p:blipFill>
          <a:blip r:embed="rId2"/>
          <a:stretch>
            <a:fillRect/>
          </a:stretch>
        </p:blipFill>
        <p:spPr>
          <a:xfrm>
            <a:off x="1376361" y="487680"/>
            <a:ext cx="8839054" cy="6217920"/>
          </a:xfrm>
          <a:prstGeom prst="rect">
            <a:avLst/>
          </a:prstGeom>
        </p:spPr>
      </p:pic>
      <p:sp>
        <p:nvSpPr>
          <p:cNvPr id="3" name="TextBox 2">
            <a:extLst>
              <a:ext uri="{FF2B5EF4-FFF2-40B4-BE49-F238E27FC236}">
                <a16:creationId xmlns:a16="http://schemas.microsoft.com/office/drawing/2014/main" xmlns="" id="{29BF830B-AAEC-4FF2-A930-4C6813D5327A}"/>
              </a:ext>
            </a:extLst>
          </p:cNvPr>
          <p:cNvSpPr txBox="1"/>
          <p:nvPr/>
        </p:nvSpPr>
        <p:spPr>
          <a:xfrm>
            <a:off x="8560904" y="487680"/>
            <a:ext cx="1802295" cy="430887"/>
          </a:xfrm>
          <a:prstGeom prst="rect">
            <a:avLst/>
          </a:prstGeom>
          <a:solidFill>
            <a:schemeClr val="bg1"/>
          </a:solidFill>
        </p:spPr>
        <p:txBody>
          <a:bodyPr wrap="square" rtlCol="0">
            <a:spAutoFit/>
          </a:bodyPr>
          <a:lstStyle/>
          <a:p>
            <a:r>
              <a:rPr lang="en-US" sz="2200" dirty="0"/>
              <a:t>conversion</a:t>
            </a:r>
          </a:p>
        </p:txBody>
      </p:sp>
    </p:spTree>
    <p:extLst>
      <p:ext uri="{BB962C8B-B14F-4D97-AF65-F5344CB8AC3E}">
        <p14:creationId xmlns:p14="http://schemas.microsoft.com/office/powerpoint/2010/main" val="360408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680" y="309545"/>
            <a:ext cx="5853269" cy="461665"/>
          </a:xfrm>
          <a:prstGeom prst="rect">
            <a:avLst/>
          </a:prstGeom>
        </p:spPr>
        <p:txBody>
          <a:bodyPr wrap="none">
            <a:spAutoFit/>
          </a:bodyPr>
          <a:lstStyle/>
          <a:p>
            <a:r>
              <a:rPr lang="en-US" altLang="ko-KR" sz="2400" b="1" dirty="0"/>
              <a:t>Cell potential/electromotive force/</a:t>
            </a:r>
            <a:r>
              <a:rPr lang="en-US" altLang="ko-KR" sz="2400" b="1" dirty="0" err="1"/>
              <a:t>emf</a:t>
            </a:r>
            <a:endParaRPr lang="ko-KR" altLang="en-US" sz="2400" b="1" dirty="0"/>
          </a:p>
        </p:txBody>
      </p:sp>
      <p:sp>
        <p:nvSpPr>
          <p:cNvPr id="3" name="Rectangle 2"/>
          <p:cNvSpPr/>
          <p:nvPr/>
        </p:nvSpPr>
        <p:spPr>
          <a:xfrm>
            <a:off x="844732" y="912619"/>
            <a:ext cx="9971314" cy="1200329"/>
          </a:xfrm>
          <a:prstGeom prst="rect">
            <a:avLst/>
          </a:prstGeom>
        </p:spPr>
        <p:txBody>
          <a:bodyPr wrap="square">
            <a:spAutoFit/>
          </a:bodyPr>
          <a:lstStyle/>
          <a:p>
            <a:r>
              <a:rPr lang="en-US" altLang="ko-KR" dirty="0"/>
              <a:t>In voltaic cell, the flow of current through the circuit is determined by the ‘push’, of electrons at the anode and ‘attraction’ of electrons at the cathode. </a:t>
            </a:r>
          </a:p>
          <a:p>
            <a:r>
              <a:rPr lang="en-US" altLang="ko-KR" dirty="0"/>
              <a:t>These two forces are the ‘driving force’ or ‘electrical pressure’ that sends electrons through the circuit called </a:t>
            </a:r>
            <a:r>
              <a:rPr lang="en-US" altLang="ko-KR" dirty="0" err="1"/>
              <a:t>emf</a:t>
            </a:r>
            <a:r>
              <a:rPr lang="en-US" altLang="ko-KR" dirty="0"/>
              <a:t> (V).</a:t>
            </a:r>
            <a:endParaRPr lang="ko-KR" altLang="en-US" dirty="0"/>
          </a:p>
        </p:txBody>
      </p:sp>
      <p:pic>
        <p:nvPicPr>
          <p:cNvPr id="5" name="Picture 4"/>
          <p:cNvPicPr>
            <a:picLocks noChangeAspect="1"/>
          </p:cNvPicPr>
          <p:nvPr/>
        </p:nvPicPr>
        <p:blipFill>
          <a:blip r:embed="rId2"/>
          <a:stretch>
            <a:fillRect/>
          </a:stretch>
        </p:blipFill>
        <p:spPr>
          <a:xfrm>
            <a:off x="5577167" y="2252767"/>
            <a:ext cx="1126373" cy="1005840"/>
          </a:xfrm>
          <a:prstGeom prst="rect">
            <a:avLst/>
          </a:prstGeom>
        </p:spPr>
      </p:pic>
      <p:pic>
        <p:nvPicPr>
          <p:cNvPr id="6" name="Picture 5"/>
          <p:cNvPicPr>
            <a:picLocks noChangeAspect="1"/>
          </p:cNvPicPr>
          <p:nvPr/>
        </p:nvPicPr>
        <p:blipFill>
          <a:blip r:embed="rId3"/>
          <a:stretch>
            <a:fillRect/>
          </a:stretch>
        </p:blipFill>
        <p:spPr>
          <a:xfrm>
            <a:off x="7331245" y="1914947"/>
            <a:ext cx="2006528" cy="1371600"/>
          </a:xfrm>
          <a:prstGeom prst="rect">
            <a:avLst/>
          </a:prstGeom>
        </p:spPr>
      </p:pic>
      <p:sp>
        <p:nvSpPr>
          <p:cNvPr id="7" name="Rectangle 6"/>
          <p:cNvSpPr/>
          <p:nvPr/>
        </p:nvSpPr>
        <p:spPr>
          <a:xfrm>
            <a:off x="5365827" y="1954646"/>
            <a:ext cx="1341393" cy="369332"/>
          </a:xfrm>
          <a:prstGeom prst="rect">
            <a:avLst/>
          </a:prstGeom>
        </p:spPr>
        <p:txBody>
          <a:bodyPr wrap="none">
            <a:spAutoFit/>
          </a:bodyPr>
          <a:lstStyle/>
          <a:p>
            <a:r>
              <a:rPr lang="en-US" altLang="ko-KR" b="1" dirty="0"/>
              <a:t>H</a:t>
            </a:r>
            <a:r>
              <a:rPr lang="ko-KR" altLang="en-US" b="1" dirty="0"/>
              <a:t>alf-cells</a:t>
            </a:r>
            <a:r>
              <a:rPr lang="en-US" altLang="ko-KR" b="1" dirty="0"/>
              <a:t>: </a:t>
            </a:r>
            <a:endParaRPr lang="ko-KR" altLang="en-US" b="1" dirty="0"/>
          </a:p>
        </p:txBody>
      </p:sp>
      <p:sp>
        <p:nvSpPr>
          <p:cNvPr id="8" name="Rectangle 7"/>
          <p:cNvSpPr/>
          <p:nvPr/>
        </p:nvSpPr>
        <p:spPr>
          <a:xfrm>
            <a:off x="9273618" y="2188318"/>
            <a:ext cx="2278774" cy="646331"/>
          </a:xfrm>
          <a:prstGeom prst="rect">
            <a:avLst/>
          </a:prstGeom>
        </p:spPr>
        <p:txBody>
          <a:bodyPr wrap="square">
            <a:spAutoFit/>
          </a:bodyPr>
          <a:lstStyle/>
          <a:p>
            <a:r>
              <a:rPr lang="ko-KR" altLang="en-US" dirty="0"/>
              <a:t>bet</a:t>
            </a:r>
            <a:r>
              <a:rPr lang="en-US" altLang="ko-KR" dirty="0"/>
              <a:t>wee</a:t>
            </a:r>
            <a:r>
              <a:rPr lang="ko-KR" altLang="en-US" dirty="0"/>
              <a:t>n electrode </a:t>
            </a:r>
            <a:r>
              <a:rPr lang="en-US" altLang="ko-KR" dirty="0"/>
              <a:t>&amp;</a:t>
            </a:r>
            <a:r>
              <a:rPr lang="ko-KR" altLang="en-US" dirty="0"/>
              <a:t> electrolyte</a:t>
            </a:r>
          </a:p>
        </p:txBody>
      </p:sp>
      <p:pic>
        <p:nvPicPr>
          <p:cNvPr id="9" name="Picture 8"/>
          <p:cNvPicPr>
            <a:picLocks noChangeAspect="1"/>
          </p:cNvPicPr>
          <p:nvPr/>
        </p:nvPicPr>
        <p:blipFill>
          <a:blip r:embed="rId4"/>
          <a:stretch>
            <a:fillRect/>
          </a:stretch>
        </p:blipFill>
        <p:spPr>
          <a:xfrm>
            <a:off x="5173855" y="3822947"/>
            <a:ext cx="3059368" cy="1280160"/>
          </a:xfrm>
          <a:prstGeom prst="rect">
            <a:avLst/>
          </a:prstGeom>
        </p:spPr>
      </p:pic>
      <p:sp>
        <p:nvSpPr>
          <p:cNvPr id="11" name="Rectangle 10"/>
          <p:cNvSpPr/>
          <p:nvPr/>
        </p:nvSpPr>
        <p:spPr>
          <a:xfrm>
            <a:off x="5830389" y="5088270"/>
            <a:ext cx="1601356" cy="338554"/>
          </a:xfrm>
          <a:prstGeom prst="rect">
            <a:avLst/>
          </a:prstGeom>
        </p:spPr>
        <p:txBody>
          <a:bodyPr wrap="square">
            <a:spAutoFit/>
          </a:bodyPr>
          <a:lstStyle/>
          <a:p>
            <a:r>
              <a:rPr lang="en-US" altLang="ko-KR" sz="1600" b="1" dirty="0"/>
              <a:t>Fig: Zn</a:t>
            </a:r>
            <a:r>
              <a:rPr lang="ko-KR" altLang="en-US" sz="1600" b="1" dirty="0"/>
              <a:t>-</a:t>
            </a:r>
            <a:r>
              <a:rPr lang="en-US" altLang="ko-KR" sz="1600" b="1" dirty="0"/>
              <a:t>Cu</a:t>
            </a:r>
            <a:r>
              <a:rPr lang="ko-KR" altLang="en-US" sz="1600" b="1" dirty="0"/>
              <a:t> cell</a:t>
            </a:r>
          </a:p>
        </p:txBody>
      </p:sp>
      <p:pic>
        <p:nvPicPr>
          <p:cNvPr id="16" name="Picture 15"/>
          <p:cNvPicPr>
            <a:picLocks noChangeAspect="1"/>
          </p:cNvPicPr>
          <p:nvPr/>
        </p:nvPicPr>
        <p:blipFill>
          <a:blip r:embed="rId5"/>
          <a:stretch>
            <a:fillRect/>
          </a:stretch>
        </p:blipFill>
        <p:spPr>
          <a:xfrm>
            <a:off x="526775" y="2154617"/>
            <a:ext cx="4525200" cy="2743200"/>
          </a:xfrm>
          <a:prstGeom prst="rect">
            <a:avLst/>
          </a:prstGeom>
        </p:spPr>
      </p:pic>
      <p:sp>
        <p:nvSpPr>
          <p:cNvPr id="19" name="Rectangle 18"/>
          <p:cNvSpPr/>
          <p:nvPr/>
        </p:nvSpPr>
        <p:spPr>
          <a:xfrm>
            <a:off x="5335729" y="3395351"/>
            <a:ext cx="2735621" cy="369332"/>
          </a:xfrm>
          <a:prstGeom prst="rect">
            <a:avLst/>
          </a:prstGeom>
        </p:spPr>
        <p:txBody>
          <a:bodyPr wrap="none">
            <a:spAutoFit/>
          </a:bodyPr>
          <a:lstStyle/>
          <a:p>
            <a:r>
              <a:rPr lang="en-US" altLang="ko-KR" b="1" dirty="0"/>
              <a:t>C</a:t>
            </a:r>
            <a:r>
              <a:rPr lang="ko-KR" altLang="en-US" b="1" dirty="0"/>
              <a:t>omplete cell diagram</a:t>
            </a:r>
            <a:r>
              <a:rPr lang="en-US" altLang="ko-KR" b="1" dirty="0"/>
              <a:t>:</a:t>
            </a:r>
            <a:endParaRPr lang="ko-KR" altLang="en-US" b="1" dirty="0"/>
          </a:p>
        </p:txBody>
      </p:sp>
      <p:pic>
        <p:nvPicPr>
          <p:cNvPr id="20" name="Picture 19"/>
          <p:cNvPicPr>
            <a:picLocks noChangeAspect="1"/>
          </p:cNvPicPr>
          <p:nvPr/>
        </p:nvPicPr>
        <p:blipFill>
          <a:blip r:embed="rId6"/>
          <a:stretch>
            <a:fillRect/>
          </a:stretch>
        </p:blipFill>
        <p:spPr>
          <a:xfrm>
            <a:off x="8549353" y="3998613"/>
            <a:ext cx="3299790" cy="731520"/>
          </a:xfrm>
          <a:prstGeom prst="rect">
            <a:avLst/>
          </a:prstGeom>
        </p:spPr>
      </p:pic>
      <p:sp>
        <p:nvSpPr>
          <p:cNvPr id="21" name="Rectangle 20"/>
          <p:cNvSpPr/>
          <p:nvPr/>
        </p:nvSpPr>
        <p:spPr>
          <a:xfrm>
            <a:off x="9098157" y="4749716"/>
            <a:ext cx="1601356" cy="338554"/>
          </a:xfrm>
          <a:prstGeom prst="rect">
            <a:avLst/>
          </a:prstGeom>
        </p:spPr>
        <p:txBody>
          <a:bodyPr wrap="square">
            <a:spAutoFit/>
          </a:bodyPr>
          <a:lstStyle/>
          <a:p>
            <a:r>
              <a:rPr lang="en-US" altLang="ko-KR" sz="1600" b="1" dirty="0"/>
              <a:t>Fig: Mg-H c</a:t>
            </a:r>
            <a:r>
              <a:rPr lang="ko-KR" altLang="en-US" sz="1600" b="1" dirty="0"/>
              <a:t>ell</a:t>
            </a:r>
          </a:p>
        </p:txBody>
      </p:sp>
      <p:pic>
        <p:nvPicPr>
          <p:cNvPr id="22" name="Picture 21"/>
          <p:cNvPicPr>
            <a:picLocks noChangeAspect="1"/>
          </p:cNvPicPr>
          <p:nvPr/>
        </p:nvPicPr>
        <p:blipFill>
          <a:blip r:embed="rId7"/>
          <a:stretch>
            <a:fillRect/>
          </a:stretch>
        </p:blipFill>
        <p:spPr>
          <a:xfrm>
            <a:off x="309307" y="4918993"/>
            <a:ext cx="4746171" cy="914400"/>
          </a:xfrm>
          <a:prstGeom prst="rect">
            <a:avLst/>
          </a:prstGeom>
        </p:spPr>
      </p:pic>
      <p:sp>
        <p:nvSpPr>
          <p:cNvPr id="23" name="Rectangle 22"/>
          <p:cNvSpPr/>
          <p:nvPr/>
        </p:nvSpPr>
        <p:spPr>
          <a:xfrm>
            <a:off x="309307" y="5819559"/>
            <a:ext cx="4901658" cy="923330"/>
          </a:xfrm>
          <a:prstGeom prst="rect">
            <a:avLst/>
          </a:prstGeom>
        </p:spPr>
        <p:txBody>
          <a:bodyPr wrap="square">
            <a:spAutoFit/>
          </a:bodyPr>
          <a:lstStyle/>
          <a:p>
            <a:r>
              <a:rPr lang="en-US" altLang="ko-KR" i="0" dirty="0">
                <a:effectLst/>
                <a:latin typeface="-apple-system"/>
              </a:rPr>
              <a:t>-</a:t>
            </a:r>
            <a:r>
              <a:rPr lang="en-US" altLang="ko-KR" b="1" i="0" dirty="0" err="1">
                <a:effectLst/>
                <a:latin typeface="-apple-system"/>
              </a:rPr>
              <a:t>ve</a:t>
            </a:r>
            <a:r>
              <a:rPr lang="en-US" altLang="ko-KR" b="1" i="0" dirty="0">
                <a:effectLst/>
                <a:latin typeface="-apple-system"/>
              </a:rPr>
              <a:t>: </a:t>
            </a:r>
            <a:r>
              <a:rPr lang="en-US" altLang="ko-KR" dirty="0">
                <a:latin typeface="-apple-system"/>
              </a:rPr>
              <a:t>T</a:t>
            </a:r>
            <a:r>
              <a:rPr lang="en-US" altLang="ko-KR" i="0" dirty="0">
                <a:effectLst/>
                <a:latin typeface="-apple-system"/>
              </a:rPr>
              <a:t>he cell is not feasible and </a:t>
            </a:r>
          </a:p>
          <a:p>
            <a:r>
              <a:rPr lang="en-US" altLang="ko-KR" dirty="0">
                <a:latin typeface="-apple-system"/>
              </a:rPr>
              <a:t>        The redox reaction is non-spontaneous; </a:t>
            </a:r>
          </a:p>
          <a:p>
            <a:r>
              <a:rPr lang="en-US" altLang="ko-KR" dirty="0">
                <a:latin typeface="-apple-system"/>
              </a:rPr>
              <a:t>need external power source to drive the reaction</a:t>
            </a:r>
          </a:p>
        </p:txBody>
      </p:sp>
      <p:pic>
        <p:nvPicPr>
          <p:cNvPr id="24" name="Picture 23"/>
          <p:cNvPicPr>
            <a:picLocks noChangeAspect="1"/>
          </p:cNvPicPr>
          <p:nvPr/>
        </p:nvPicPr>
        <p:blipFill>
          <a:blip r:embed="rId8"/>
          <a:stretch>
            <a:fillRect/>
          </a:stretch>
        </p:blipFill>
        <p:spPr>
          <a:xfrm>
            <a:off x="8763853" y="5811739"/>
            <a:ext cx="2870790" cy="822960"/>
          </a:xfrm>
          <a:prstGeom prst="rect">
            <a:avLst/>
          </a:prstGeom>
        </p:spPr>
      </p:pic>
      <p:sp>
        <p:nvSpPr>
          <p:cNvPr id="25" name="Rectangle 24"/>
          <p:cNvSpPr/>
          <p:nvPr/>
        </p:nvSpPr>
        <p:spPr>
          <a:xfrm>
            <a:off x="5210965" y="5853887"/>
            <a:ext cx="3369192" cy="369332"/>
          </a:xfrm>
          <a:prstGeom prst="rect">
            <a:avLst/>
          </a:prstGeom>
        </p:spPr>
        <p:txBody>
          <a:bodyPr wrap="none">
            <a:spAutoFit/>
          </a:bodyPr>
          <a:lstStyle/>
          <a:p>
            <a:r>
              <a:rPr lang="ko-KR" altLang="en-US" b="1" dirty="0"/>
              <a:t>Calculating the emf of a cell</a:t>
            </a:r>
            <a:r>
              <a:rPr lang="en-US" altLang="ko-KR" b="1" dirty="0"/>
              <a:t>:</a:t>
            </a:r>
            <a:endParaRPr lang="ko-KR" altLang="en-US" b="1" dirty="0"/>
          </a:p>
        </p:txBody>
      </p:sp>
    </p:spTree>
    <p:extLst>
      <p:ext uri="{BB962C8B-B14F-4D97-AF65-F5344CB8AC3E}">
        <p14:creationId xmlns:p14="http://schemas.microsoft.com/office/powerpoint/2010/main" val="1494194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A862B5D-59E1-4B0F-9760-19E94A85B1DA}"/>
              </a:ext>
            </a:extLst>
          </p:cNvPr>
          <p:cNvSpPr/>
          <p:nvPr/>
        </p:nvSpPr>
        <p:spPr>
          <a:xfrm>
            <a:off x="1216652" y="1421035"/>
            <a:ext cx="4247329" cy="307777"/>
          </a:xfrm>
          <a:prstGeom prst="rect">
            <a:avLst/>
          </a:prstGeom>
        </p:spPr>
        <p:txBody>
          <a:bodyPr wrap="square">
            <a:spAutoFit/>
          </a:bodyPr>
          <a:lstStyle/>
          <a:p>
            <a:r>
              <a:rPr lang="en-US" sz="1400" dirty="0">
                <a:solidFill>
                  <a:srgbClr val="000000"/>
                </a:solidFill>
                <a:latin typeface="Tahoma" panose="020B0604030504040204" pitchFamily="34" charset="0"/>
              </a:rPr>
              <a:t>(measured at 298 K, 1 atm, and with 1 M solutions)</a:t>
            </a:r>
            <a:endParaRPr lang="en-US" sz="1400" dirty="0"/>
          </a:p>
        </p:txBody>
      </p:sp>
      <p:sp>
        <p:nvSpPr>
          <p:cNvPr id="3" name="Rectangle 2">
            <a:extLst>
              <a:ext uri="{FF2B5EF4-FFF2-40B4-BE49-F238E27FC236}">
                <a16:creationId xmlns:a16="http://schemas.microsoft.com/office/drawing/2014/main" xmlns="" id="{7DDD8301-1F2E-4159-870B-7A43BB26B2CF}"/>
              </a:ext>
            </a:extLst>
          </p:cNvPr>
          <p:cNvSpPr/>
          <p:nvPr/>
        </p:nvSpPr>
        <p:spPr>
          <a:xfrm>
            <a:off x="568494" y="233394"/>
            <a:ext cx="5487400" cy="523220"/>
          </a:xfrm>
          <a:prstGeom prst="rect">
            <a:avLst/>
          </a:prstGeom>
        </p:spPr>
        <p:txBody>
          <a:bodyPr wrap="none">
            <a:spAutoFit/>
          </a:bodyPr>
          <a:lstStyle/>
          <a:p>
            <a:r>
              <a:rPr lang="en-US" sz="2800" b="1" dirty="0">
                <a:solidFill>
                  <a:srgbClr val="000000"/>
                </a:solidFill>
                <a:latin typeface="Tahoma" panose="020B0604030504040204" pitchFamily="34" charset="0"/>
              </a:rPr>
              <a:t>Standard reduction potential </a:t>
            </a:r>
            <a:endParaRPr lang="en-US" sz="2800" b="1" dirty="0"/>
          </a:p>
        </p:txBody>
      </p:sp>
      <p:sp>
        <p:nvSpPr>
          <p:cNvPr id="5" name="Arrow: Down 4">
            <a:extLst>
              <a:ext uri="{FF2B5EF4-FFF2-40B4-BE49-F238E27FC236}">
                <a16:creationId xmlns:a16="http://schemas.microsoft.com/office/drawing/2014/main" xmlns="" id="{28B032CE-CACE-4D4E-B922-5857DB339F8B}"/>
              </a:ext>
            </a:extLst>
          </p:cNvPr>
          <p:cNvSpPr/>
          <p:nvPr/>
        </p:nvSpPr>
        <p:spPr>
          <a:xfrm rot="16200000">
            <a:off x="5832612" y="342167"/>
            <a:ext cx="516964"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0ADC41C-336E-4EB7-B3F3-E8A305E38BD4}"/>
              </a:ext>
            </a:extLst>
          </p:cNvPr>
          <p:cNvSpPr/>
          <p:nvPr/>
        </p:nvSpPr>
        <p:spPr>
          <a:xfrm>
            <a:off x="2591644" y="2808160"/>
            <a:ext cx="4093561" cy="923330"/>
          </a:xfrm>
          <a:prstGeom prst="rect">
            <a:avLst/>
          </a:prstGeom>
        </p:spPr>
        <p:txBody>
          <a:bodyPr wrap="square">
            <a:spAutoFit/>
          </a:bodyPr>
          <a:lstStyle/>
          <a:p>
            <a:r>
              <a:rPr lang="en-US" dirty="0"/>
              <a:t>Cu's Standard Reduction Potential </a:t>
            </a:r>
          </a:p>
          <a:p>
            <a:r>
              <a:rPr lang="en-US" dirty="0"/>
              <a:t>Cu</a:t>
            </a:r>
            <a:r>
              <a:rPr lang="en-US" baseline="30000" dirty="0"/>
              <a:t>2+</a:t>
            </a:r>
            <a:r>
              <a:rPr lang="en-US" dirty="0"/>
              <a:t>+2e</a:t>
            </a:r>
            <a:r>
              <a:rPr lang="en-US" baseline="30000" dirty="0"/>
              <a:t>− </a:t>
            </a:r>
            <a:r>
              <a:rPr lang="en-US" dirty="0"/>
              <a:t>→ Cu</a:t>
            </a:r>
          </a:p>
          <a:p>
            <a:r>
              <a:rPr lang="en-US" dirty="0" err="1"/>
              <a:t>E</a:t>
            </a:r>
            <a:r>
              <a:rPr lang="en-US" baseline="30000" dirty="0" err="1"/>
              <a:t>o</a:t>
            </a:r>
            <a:r>
              <a:rPr lang="en-US" baseline="30000" dirty="0"/>
              <a:t> </a:t>
            </a:r>
            <a:r>
              <a:rPr lang="en-US" dirty="0"/>
              <a:t>=+0.340 V</a:t>
            </a:r>
          </a:p>
        </p:txBody>
      </p:sp>
      <p:sp>
        <p:nvSpPr>
          <p:cNvPr id="9" name="Rectangle 8">
            <a:extLst>
              <a:ext uri="{FF2B5EF4-FFF2-40B4-BE49-F238E27FC236}">
                <a16:creationId xmlns:a16="http://schemas.microsoft.com/office/drawing/2014/main" xmlns="" id="{5AFA183A-3310-4413-86F4-4FAE83A7B03A}"/>
              </a:ext>
            </a:extLst>
          </p:cNvPr>
          <p:cNvSpPr/>
          <p:nvPr/>
        </p:nvSpPr>
        <p:spPr>
          <a:xfrm>
            <a:off x="7067120" y="2808160"/>
            <a:ext cx="4385948" cy="923330"/>
          </a:xfrm>
          <a:prstGeom prst="rect">
            <a:avLst/>
          </a:prstGeom>
        </p:spPr>
        <p:txBody>
          <a:bodyPr wrap="square">
            <a:spAutoFit/>
          </a:bodyPr>
          <a:lstStyle/>
          <a:p>
            <a:r>
              <a:rPr lang="en-US" dirty="0"/>
              <a:t>Cu's Standard Oxidation Potential</a:t>
            </a:r>
          </a:p>
          <a:p>
            <a:r>
              <a:rPr lang="en-US" dirty="0"/>
              <a:t>Cu(s) → Cu</a:t>
            </a:r>
            <a:r>
              <a:rPr lang="en-US" baseline="30000" dirty="0"/>
              <a:t>2+ </a:t>
            </a:r>
            <a:r>
              <a:rPr lang="en-US" dirty="0"/>
              <a:t>+2e</a:t>
            </a:r>
            <a:r>
              <a:rPr lang="en-US" baseline="30000" dirty="0"/>
              <a:t>−</a:t>
            </a:r>
            <a:r>
              <a:rPr lang="en-US" dirty="0"/>
              <a:t>(4)</a:t>
            </a:r>
          </a:p>
          <a:p>
            <a:r>
              <a:rPr lang="en-US" dirty="0"/>
              <a:t>E</a:t>
            </a:r>
            <a:r>
              <a:rPr lang="en-US" baseline="30000" dirty="0"/>
              <a:t>o</a:t>
            </a:r>
            <a:r>
              <a:rPr lang="en-US" baseline="-25000" dirty="0"/>
              <a:t>0 </a:t>
            </a:r>
            <a:r>
              <a:rPr lang="en-US" dirty="0"/>
              <a:t>= −0.340 V</a:t>
            </a:r>
          </a:p>
        </p:txBody>
      </p:sp>
      <p:sp>
        <p:nvSpPr>
          <p:cNvPr id="11" name="Rectangle 10">
            <a:extLst>
              <a:ext uri="{FF2B5EF4-FFF2-40B4-BE49-F238E27FC236}">
                <a16:creationId xmlns:a16="http://schemas.microsoft.com/office/drawing/2014/main" xmlns="" id="{957B09E6-93C2-4FAA-818B-99A77565A49B}"/>
              </a:ext>
            </a:extLst>
          </p:cNvPr>
          <p:cNvSpPr/>
          <p:nvPr/>
        </p:nvSpPr>
        <p:spPr>
          <a:xfrm>
            <a:off x="609441" y="1710122"/>
            <a:ext cx="9257894" cy="87158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SOP is much like SRP; opposite in sign to each other for the same chemical species</a:t>
            </a:r>
          </a:p>
          <a:p>
            <a:pPr marL="285750" indent="-285750">
              <a:lnSpc>
                <a:spcPct val="150000"/>
              </a:lnSpc>
              <a:buFont typeface="Arial" panose="020B0604020202020204" pitchFamily="34" charset="0"/>
              <a:buChar char="•"/>
            </a:pPr>
            <a:r>
              <a:rPr lang="en-US" dirty="0"/>
              <a:t>Relation Between SRP and SOP: </a:t>
            </a:r>
            <a:r>
              <a:rPr lang="en-US" b="1" dirty="0" err="1"/>
              <a:t>E</a:t>
            </a:r>
            <a:r>
              <a:rPr lang="en-US" b="1" baseline="30000" dirty="0" err="1"/>
              <a:t>o</a:t>
            </a:r>
            <a:r>
              <a:rPr lang="en-US" b="1" baseline="30000" dirty="0"/>
              <a:t> </a:t>
            </a:r>
            <a:r>
              <a:rPr lang="en-US" b="1" dirty="0"/>
              <a:t>(SRP) = − </a:t>
            </a:r>
            <a:r>
              <a:rPr lang="en-US" b="1" dirty="0" err="1"/>
              <a:t>E</a:t>
            </a:r>
            <a:r>
              <a:rPr lang="en-US" b="1" baseline="30000" dirty="0" err="1"/>
              <a:t>o</a:t>
            </a:r>
            <a:r>
              <a:rPr lang="en-US" b="1" baseline="30000" dirty="0"/>
              <a:t> </a:t>
            </a:r>
            <a:r>
              <a:rPr lang="en-US" b="1" dirty="0"/>
              <a:t>(SOP)</a:t>
            </a:r>
          </a:p>
        </p:txBody>
      </p:sp>
      <p:sp>
        <p:nvSpPr>
          <p:cNvPr id="13" name="Rectangle 12">
            <a:extLst>
              <a:ext uri="{FF2B5EF4-FFF2-40B4-BE49-F238E27FC236}">
                <a16:creationId xmlns:a16="http://schemas.microsoft.com/office/drawing/2014/main" xmlns="" id="{3FE0900B-AE88-43DF-A488-A3BB68B69B18}"/>
              </a:ext>
            </a:extLst>
          </p:cNvPr>
          <p:cNvSpPr/>
          <p:nvPr/>
        </p:nvSpPr>
        <p:spPr>
          <a:xfrm>
            <a:off x="985114" y="2713850"/>
            <a:ext cx="1606530" cy="369332"/>
          </a:xfrm>
          <a:prstGeom prst="rect">
            <a:avLst/>
          </a:prstGeom>
        </p:spPr>
        <p:txBody>
          <a:bodyPr wrap="none">
            <a:spAutoFit/>
          </a:bodyPr>
          <a:lstStyle/>
          <a:p>
            <a:r>
              <a:rPr lang="en-US" dirty="0"/>
              <a:t>For example, </a:t>
            </a:r>
          </a:p>
        </p:txBody>
      </p:sp>
      <p:sp>
        <p:nvSpPr>
          <p:cNvPr id="14" name="Rectangle 13">
            <a:extLst>
              <a:ext uri="{FF2B5EF4-FFF2-40B4-BE49-F238E27FC236}">
                <a16:creationId xmlns:a16="http://schemas.microsoft.com/office/drawing/2014/main" xmlns="" id="{C6349909-0EF7-415A-9085-8474A6004160}"/>
              </a:ext>
            </a:extLst>
          </p:cNvPr>
          <p:cNvSpPr/>
          <p:nvPr/>
        </p:nvSpPr>
        <p:spPr>
          <a:xfrm>
            <a:off x="6434197" y="387282"/>
            <a:ext cx="5243899" cy="369332"/>
          </a:xfrm>
          <a:prstGeom prst="rect">
            <a:avLst/>
          </a:prstGeom>
        </p:spPr>
        <p:txBody>
          <a:bodyPr wrap="square">
            <a:spAutoFit/>
          </a:bodyPr>
          <a:lstStyle/>
          <a:p>
            <a:r>
              <a:rPr lang="en-US" dirty="0"/>
              <a:t>difference in the potential of cathode from SHE</a:t>
            </a:r>
          </a:p>
        </p:txBody>
      </p:sp>
      <p:sp>
        <p:nvSpPr>
          <p:cNvPr id="15" name="Rectangle 14">
            <a:extLst>
              <a:ext uri="{FF2B5EF4-FFF2-40B4-BE49-F238E27FC236}">
                <a16:creationId xmlns:a16="http://schemas.microsoft.com/office/drawing/2014/main" xmlns="" id="{BC525BE2-7851-478C-98C2-DCC847746601}"/>
              </a:ext>
            </a:extLst>
          </p:cNvPr>
          <p:cNvSpPr/>
          <p:nvPr/>
        </p:nvSpPr>
        <p:spPr>
          <a:xfrm>
            <a:off x="609441" y="877094"/>
            <a:ext cx="5461752" cy="523220"/>
          </a:xfrm>
          <a:prstGeom prst="rect">
            <a:avLst/>
          </a:prstGeom>
        </p:spPr>
        <p:txBody>
          <a:bodyPr wrap="none">
            <a:spAutoFit/>
          </a:bodyPr>
          <a:lstStyle/>
          <a:p>
            <a:r>
              <a:rPr lang="en-US" sz="2800" b="1" dirty="0">
                <a:solidFill>
                  <a:srgbClr val="000000"/>
                </a:solidFill>
                <a:latin typeface="Tahoma" panose="020B0604030504040204" pitchFamily="34" charset="0"/>
              </a:rPr>
              <a:t>Standard oxidation potential </a:t>
            </a:r>
            <a:endParaRPr lang="en-US" sz="2800" b="1" dirty="0"/>
          </a:p>
        </p:txBody>
      </p:sp>
      <p:sp>
        <p:nvSpPr>
          <p:cNvPr id="16" name="Arrow: Down 15">
            <a:extLst>
              <a:ext uri="{FF2B5EF4-FFF2-40B4-BE49-F238E27FC236}">
                <a16:creationId xmlns:a16="http://schemas.microsoft.com/office/drawing/2014/main" xmlns="" id="{C2BC4712-57D3-4AA9-9305-4F6BCAEF0413}"/>
              </a:ext>
            </a:extLst>
          </p:cNvPr>
          <p:cNvSpPr/>
          <p:nvPr/>
        </p:nvSpPr>
        <p:spPr>
          <a:xfrm rot="16200000">
            <a:off x="5857140" y="987253"/>
            <a:ext cx="486106"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D61A913-0509-4502-8E92-A2EF30C05DD3}"/>
              </a:ext>
            </a:extLst>
          </p:cNvPr>
          <p:cNvSpPr/>
          <p:nvPr/>
        </p:nvSpPr>
        <p:spPr>
          <a:xfrm>
            <a:off x="6434196" y="1002642"/>
            <a:ext cx="5243899" cy="369332"/>
          </a:xfrm>
          <a:prstGeom prst="rect">
            <a:avLst/>
          </a:prstGeom>
        </p:spPr>
        <p:txBody>
          <a:bodyPr wrap="square">
            <a:spAutoFit/>
          </a:bodyPr>
          <a:lstStyle/>
          <a:p>
            <a:r>
              <a:rPr lang="en-US" dirty="0"/>
              <a:t>difference in the potential of cathode from SHE</a:t>
            </a:r>
          </a:p>
        </p:txBody>
      </p:sp>
      <p:pic>
        <p:nvPicPr>
          <p:cNvPr id="18" name="Picture 17">
            <a:extLst>
              <a:ext uri="{FF2B5EF4-FFF2-40B4-BE49-F238E27FC236}">
                <a16:creationId xmlns:a16="http://schemas.microsoft.com/office/drawing/2014/main" xmlns="" id="{1EBD7A45-4AC6-4E8C-B7A2-9DF3C125D7A2}"/>
              </a:ext>
            </a:extLst>
          </p:cNvPr>
          <p:cNvPicPr>
            <a:picLocks noChangeAspect="1"/>
          </p:cNvPicPr>
          <p:nvPr/>
        </p:nvPicPr>
        <p:blipFill>
          <a:blip r:embed="rId2"/>
          <a:stretch>
            <a:fillRect/>
          </a:stretch>
        </p:blipFill>
        <p:spPr>
          <a:xfrm>
            <a:off x="1946310" y="5913211"/>
            <a:ext cx="7734486" cy="548640"/>
          </a:xfrm>
          <a:prstGeom prst="rect">
            <a:avLst/>
          </a:prstGeom>
        </p:spPr>
      </p:pic>
      <p:pic>
        <p:nvPicPr>
          <p:cNvPr id="19" name="Picture 18">
            <a:extLst>
              <a:ext uri="{FF2B5EF4-FFF2-40B4-BE49-F238E27FC236}">
                <a16:creationId xmlns:a16="http://schemas.microsoft.com/office/drawing/2014/main" xmlns="" id="{F61B32BB-18C4-4353-B115-B4DE8816D14E}"/>
              </a:ext>
            </a:extLst>
          </p:cNvPr>
          <p:cNvPicPr>
            <a:picLocks noChangeAspect="1"/>
          </p:cNvPicPr>
          <p:nvPr/>
        </p:nvPicPr>
        <p:blipFill>
          <a:blip r:embed="rId3"/>
          <a:stretch>
            <a:fillRect/>
          </a:stretch>
        </p:blipFill>
        <p:spPr>
          <a:xfrm>
            <a:off x="1946310" y="4938103"/>
            <a:ext cx="7907655" cy="640080"/>
          </a:xfrm>
          <a:prstGeom prst="rect">
            <a:avLst/>
          </a:prstGeom>
        </p:spPr>
      </p:pic>
      <p:sp>
        <p:nvSpPr>
          <p:cNvPr id="20" name="Rectangle 19">
            <a:extLst>
              <a:ext uri="{FF2B5EF4-FFF2-40B4-BE49-F238E27FC236}">
                <a16:creationId xmlns:a16="http://schemas.microsoft.com/office/drawing/2014/main" xmlns="" id="{1E29CB0C-D44F-4B3F-9F68-D239CEFE7E12}"/>
              </a:ext>
            </a:extLst>
          </p:cNvPr>
          <p:cNvSpPr/>
          <p:nvPr/>
        </p:nvSpPr>
        <p:spPr>
          <a:xfrm>
            <a:off x="648581" y="4272692"/>
            <a:ext cx="9257894" cy="646331"/>
          </a:xfrm>
          <a:prstGeom prst="rect">
            <a:avLst/>
          </a:prstGeom>
        </p:spPr>
        <p:txBody>
          <a:bodyPr wrap="square">
            <a:spAutoFit/>
          </a:bodyPr>
          <a:lstStyle/>
          <a:p>
            <a:r>
              <a:rPr lang="en-US" dirty="0">
                <a:solidFill>
                  <a:srgbClr val="000000"/>
                </a:solidFill>
                <a:latin typeface="Tahoma" panose="020B0604030504040204" pitchFamily="34" charset="0"/>
              </a:rPr>
              <a:t>SRP are used to determine the standard cell potential. </a:t>
            </a:r>
          </a:p>
          <a:p>
            <a:r>
              <a:rPr lang="en-US" dirty="0">
                <a:solidFill>
                  <a:srgbClr val="000000"/>
                </a:solidFill>
                <a:latin typeface="Tahoma" panose="020B0604030504040204" pitchFamily="34" charset="0"/>
              </a:rPr>
              <a:t>SRP and SOP can be combined to determine the overall Cell Potentials of a galvanic cell </a:t>
            </a:r>
            <a:endParaRPr lang="en-US" dirty="0"/>
          </a:p>
        </p:txBody>
      </p:sp>
      <p:sp>
        <p:nvSpPr>
          <p:cNvPr id="21" name="Rectangle 20">
            <a:extLst>
              <a:ext uri="{FF2B5EF4-FFF2-40B4-BE49-F238E27FC236}">
                <a16:creationId xmlns:a16="http://schemas.microsoft.com/office/drawing/2014/main" xmlns="" id="{63F89D65-2AD4-4470-BCCE-68382B690B28}"/>
              </a:ext>
            </a:extLst>
          </p:cNvPr>
          <p:cNvSpPr/>
          <p:nvPr/>
        </p:nvSpPr>
        <p:spPr>
          <a:xfrm>
            <a:off x="648581" y="3906962"/>
            <a:ext cx="5891356" cy="369332"/>
          </a:xfrm>
          <a:prstGeom prst="rect">
            <a:avLst/>
          </a:prstGeom>
        </p:spPr>
        <p:txBody>
          <a:bodyPr wrap="none">
            <a:spAutoFit/>
          </a:bodyPr>
          <a:lstStyle/>
          <a:p>
            <a:r>
              <a:rPr lang="en-US" b="1" dirty="0">
                <a:solidFill>
                  <a:srgbClr val="137AC3"/>
                </a:solidFill>
                <a:latin typeface="Tahoma" panose="020B0604030504040204" pitchFamily="34" charset="0"/>
              </a:rPr>
              <a:t>How are Standard Reduction Potentials Applied ?</a:t>
            </a:r>
            <a:endParaRPr lang="en-US" b="1" dirty="0">
              <a:solidFill>
                <a:srgbClr val="137AC3"/>
              </a:solidFill>
              <a:effectLst/>
              <a:latin typeface="Tahoma" panose="020B0604030504040204" pitchFamily="34" charset="0"/>
            </a:endParaRPr>
          </a:p>
        </p:txBody>
      </p:sp>
      <p:sp>
        <p:nvSpPr>
          <p:cNvPr id="22" name="Rectangle 21">
            <a:extLst>
              <a:ext uri="{FF2B5EF4-FFF2-40B4-BE49-F238E27FC236}">
                <a16:creationId xmlns:a16="http://schemas.microsoft.com/office/drawing/2014/main" xmlns="" id="{3C203A5C-C625-4AB7-8A30-59FF7EE8BCDF}"/>
              </a:ext>
            </a:extLst>
          </p:cNvPr>
          <p:cNvSpPr/>
          <p:nvPr/>
        </p:nvSpPr>
        <p:spPr>
          <a:xfrm>
            <a:off x="4381783" y="5338841"/>
            <a:ext cx="513282" cy="307777"/>
          </a:xfrm>
          <a:prstGeom prst="rect">
            <a:avLst/>
          </a:prstGeom>
        </p:spPr>
        <p:txBody>
          <a:bodyPr wrap="none">
            <a:spAutoFit/>
          </a:bodyPr>
          <a:lstStyle/>
          <a:p>
            <a:r>
              <a:rPr lang="en-US" sz="1400" b="1" i="1" dirty="0">
                <a:solidFill>
                  <a:srgbClr val="FF0000"/>
                </a:solidFill>
              </a:rPr>
              <a:t>SRP</a:t>
            </a:r>
            <a:endParaRPr lang="en-US" sz="1400" i="1" dirty="0">
              <a:solidFill>
                <a:srgbClr val="FF0000"/>
              </a:solidFill>
            </a:endParaRPr>
          </a:p>
        </p:txBody>
      </p:sp>
      <p:sp>
        <p:nvSpPr>
          <p:cNvPr id="23" name="Rectangle 22">
            <a:extLst>
              <a:ext uri="{FF2B5EF4-FFF2-40B4-BE49-F238E27FC236}">
                <a16:creationId xmlns:a16="http://schemas.microsoft.com/office/drawing/2014/main" xmlns="" id="{20CB5001-9696-48CF-B60E-8A0F7FB02EFA}"/>
              </a:ext>
            </a:extLst>
          </p:cNvPr>
          <p:cNvSpPr/>
          <p:nvPr/>
        </p:nvSpPr>
        <p:spPr>
          <a:xfrm>
            <a:off x="7774344" y="5332069"/>
            <a:ext cx="535724" cy="307777"/>
          </a:xfrm>
          <a:prstGeom prst="rect">
            <a:avLst/>
          </a:prstGeom>
        </p:spPr>
        <p:txBody>
          <a:bodyPr wrap="none">
            <a:spAutoFit/>
          </a:bodyPr>
          <a:lstStyle/>
          <a:p>
            <a:r>
              <a:rPr lang="en-US" sz="1400" b="1" i="1" dirty="0">
                <a:solidFill>
                  <a:srgbClr val="FF0000"/>
                </a:solidFill>
              </a:rPr>
              <a:t>SOP</a:t>
            </a:r>
            <a:endParaRPr lang="en-US" sz="1400" i="1" dirty="0">
              <a:solidFill>
                <a:srgbClr val="FF0000"/>
              </a:solidFill>
            </a:endParaRPr>
          </a:p>
        </p:txBody>
      </p:sp>
      <p:sp>
        <p:nvSpPr>
          <p:cNvPr id="24" name="Rectangle 23">
            <a:extLst>
              <a:ext uri="{FF2B5EF4-FFF2-40B4-BE49-F238E27FC236}">
                <a16:creationId xmlns:a16="http://schemas.microsoft.com/office/drawing/2014/main" xmlns="" id="{A62B5099-2CC9-4E9C-9A41-CACECA721D98}"/>
              </a:ext>
            </a:extLst>
          </p:cNvPr>
          <p:cNvSpPr/>
          <p:nvPr/>
        </p:nvSpPr>
        <p:spPr>
          <a:xfrm>
            <a:off x="4375159" y="6233367"/>
            <a:ext cx="513282" cy="307777"/>
          </a:xfrm>
          <a:prstGeom prst="rect">
            <a:avLst/>
          </a:prstGeom>
        </p:spPr>
        <p:txBody>
          <a:bodyPr wrap="none">
            <a:spAutoFit/>
          </a:bodyPr>
          <a:lstStyle/>
          <a:p>
            <a:r>
              <a:rPr lang="en-US" sz="1400" b="1" i="1" dirty="0">
                <a:solidFill>
                  <a:srgbClr val="FF0000"/>
                </a:solidFill>
              </a:rPr>
              <a:t>SRP</a:t>
            </a:r>
            <a:endParaRPr lang="en-US" sz="1400" i="1" dirty="0">
              <a:solidFill>
                <a:srgbClr val="FF0000"/>
              </a:solidFill>
            </a:endParaRPr>
          </a:p>
        </p:txBody>
      </p:sp>
      <p:sp>
        <p:nvSpPr>
          <p:cNvPr id="25" name="Rectangle 24">
            <a:extLst>
              <a:ext uri="{FF2B5EF4-FFF2-40B4-BE49-F238E27FC236}">
                <a16:creationId xmlns:a16="http://schemas.microsoft.com/office/drawing/2014/main" xmlns="" id="{4DEE1F10-A1D3-4825-896D-42BB0867081D}"/>
              </a:ext>
            </a:extLst>
          </p:cNvPr>
          <p:cNvSpPr/>
          <p:nvPr/>
        </p:nvSpPr>
        <p:spPr>
          <a:xfrm>
            <a:off x="7767720" y="6226595"/>
            <a:ext cx="513282" cy="307777"/>
          </a:xfrm>
          <a:prstGeom prst="rect">
            <a:avLst/>
          </a:prstGeom>
        </p:spPr>
        <p:txBody>
          <a:bodyPr wrap="none">
            <a:spAutoFit/>
          </a:bodyPr>
          <a:lstStyle/>
          <a:p>
            <a:r>
              <a:rPr lang="en-US" sz="1400" b="1" i="1" dirty="0">
                <a:solidFill>
                  <a:srgbClr val="FF0000"/>
                </a:solidFill>
              </a:rPr>
              <a:t>SRP</a:t>
            </a:r>
            <a:endParaRPr lang="en-US" sz="1400" i="1" dirty="0">
              <a:solidFill>
                <a:srgbClr val="FF0000"/>
              </a:solidFill>
            </a:endParaRPr>
          </a:p>
        </p:txBody>
      </p:sp>
    </p:spTree>
    <p:extLst>
      <p:ext uri="{BB962C8B-B14F-4D97-AF65-F5344CB8AC3E}">
        <p14:creationId xmlns:p14="http://schemas.microsoft.com/office/powerpoint/2010/main" val="3100534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CD5A53D-C21F-45AE-B67F-84995869CAF4}"/>
              </a:ext>
            </a:extLst>
          </p:cNvPr>
          <p:cNvSpPr/>
          <p:nvPr/>
        </p:nvSpPr>
        <p:spPr>
          <a:xfrm>
            <a:off x="736979" y="171566"/>
            <a:ext cx="7710986" cy="461665"/>
          </a:xfrm>
          <a:prstGeom prst="rect">
            <a:avLst/>
          </a:prstGeom>
        </p:spPr>
        <p:txBody>
          <a:bodyPr wrap="square">
            <a:spAutoFit/>
          </a:bodyPr>
          <a:lstStyle/>
          <a:p>
            <a:r>
              <a:rPr lang="en-US" sz="2400" b="1" dirty="0">
                <a:solidFill>
                  <a:srgbClr val="137AC3"/>
                </a:solidFill>
                <a:latin typeface="Tahoma" panose="020B0604030504040204" pitchFamily="34" charset="0"/>
              </a:rPr>
              <a:t>How are SRP/SOP Experimentally Determined ?</a:t>
            </a:r>
            <a:endParaRPr lang="en-US" sz="2400" b="1" dirty="0">
              <a:solidFill>
                <a:srgbClr val="137AC3"/>
              </a:solidFill>
              <a:effectLst/>
              <a:latin typeface="Tahoma" panose="020B0604030504040204" pitchFamily="34" charset="0"/>
            </a:endParaRPr>
          </a:p>
        </p:txBody>
      </p:sp>
      <p:sp>
        <p:nvSpPr>
          <p:cNvPr id="3" name="Rectangle 2">
            <a:extLst>
              <a:ext uri="{FF2B5EF4-FFF2-40B4-BE49-F238E27FC236}">
                <a16:creationId xmlns:a16="http://schemas.microsoft.com/office/drawing/2014/main" xmlns="" id="{C0FD6932-33A0-4A67-81E9-9ACAEAAAEA2B}"/>
              </a:ext>
            </a:extLst>
          </p:cNvPr>
          <p:cNvSpPr/>
          <p:nvPr/>
        </p:nvSpPr>
        <p:spPr>
          <a:xfrm>
            <a:off x="736979" y="901800"/>
            <a:ext cx="10454186" cy="369332"/>
          </a:xfrm>
          <a:prstGeom prst="rect">
            <a:avLst/>
          </a:prstGeom>
        </p:spPr>
        <p:txBody>
          <a:bodyPr wrap="square">
            <a:spAutoFit/>
          </a:bodyPr>
          <a:lstStyle/>
          <a:p>
            <a:r>
              <a:rPr lang="en-US" dirty="0"/>
              <a:t>Universally, hydrogen has been recognized as having reduction and oxidation potentials of zero </a:t>
            </a:r>
          </a:p>
        </p:txBody>
      </p:sp>
      <p:pic>
        <p:nvPicPr>
          <p:cNvPr id="4" name="Picture 3">
            <a:extLst>
              <a:ext uri="{FF2B5EF4-FFF2-40B4-BE49-F238E27FC236}">
                <a16:creationId xmlns:a16="http://schemas.microsoft.com/office/drawing/2014/main" xmlns="" id="{45F5C3F0-CAB8-442B-9997-8E325F2D0506}"/>
              </a:ext>
            </a:extLst>
          </p:cNvPr>
          <p:cNvPicPr>
            <a:picLocks noChangeAspect="1"/>
          </p:cNvPicPr>
          <p:nvPr/>
        </p:nvPicPr>
        <p:blipFill>
          <a:blip r:embed="rId2"/>
          <a:stretch>
            <a:fillRect/>
          </a:stretch>
        </p:blipFill>
        <p:spPr>
          <a:xfrm>
            <a:off x="124135" y="2026459"/>
            <a:ext cx="5971865" cy="3291840"/>
          </a:xfrm>
          <a:prstGeom prst="rect">
            <a:avLst/>
          </a:prstGeom>
        </p:spPr>
      </p:pic>
      <p:sp>
        <p:nvSpPr>
          <p:cNvPr id="5" name="Rectangle 4">
            <a:extLst>
              <a:ext uri="{FF2B5EF4-FFF2-40B4-BE49-F238E27FC236}">
                <a16:creationId xmlns:a16="http://schemas.microsoft.com/office/drawing/2014/main" xmlns="" id="{665792F0-083C-4992-97B2-8D9D88BA1168}"/>
              </a:ext>
            </a:extLst>
          </p:cNvPr>
          <p:cNvSpPr/>
          <p:nvPr/>
        </p:nvSpPr>
        <p:spPr>
          <a:xfrm>
            <a:off x="6439098" y="2422454"/>
            <a:ext cx="5523785" cy="3046988"/>
          </a:xfrm>
          <a:prstGeom prst="rect">
            <a:avLst/>
          </a:prstGeom>
        </p:spPr>
        <p:txBody>
          <a:bodyPr wrap="square">
            <a:spAutoFit/>
          </a:bodyPr>
          <a:lstStyle/>
          <a:p>
            <a:pPr marL="285750" indent="-285750">
              <a:buFont typeface="Arial" panose="020B0604020202020204" pitchFamily="34" charset="0"/>
              <a:buChar char="•"/>
            </a:pPr>
            <a:r>
              <a:rPr lang="en-US" sz="1600" dirty="0"/>
              <a:t>By using a galvanic cell in which one side is a SHE, </a:t>
            </a:r>
          </a:p>
          <a:p>
            <a:r>
              <a:rPr lang="en-US" sz="1600" dirty="0"/>
              <a:t>the other side is half cell of the unknown chemicals, </a:t>
            </a:r>
          </a:p>
          <a:p>
            <a:r>
              <a:rPr lang="en-US" sz="1600" dirty="0"/>
              <a:t>the potential difference from hydrogen can be </a:t>
            </a:r>
          </a:p>
          <a:p>
            <a:r>
              <a:rPr lang="en-US" sz="1600" dirty="0"/>
              <a:t>determined using a voltmeter. </a:t>
            </a:r>
          </a:p>
          <a:p>
            <a:endParaRPr lang="en-US" sz="1600" dirty="0"/>
          </a:p>
          <a:p>
            <a:pPr marL="285750" indent="-285750">
              <a:buFont typeface="Arial" panose="020B0604020202020204" pitchFamily="34" charset="0"/>
              <a:buChar char="•"/>
            </a:pPr>
            <a:r>
              <a:rPr lang="en-US" sz="1600" dirty="0"/>
              <a:t>SRP/SOP can both be determined in this fashion. </a:t>
            </a:r>
          </a:p>
          <a:p>
            <a:endParaRPr lang="en-US" sz="1600" dirty="0"/>
          </a:p>
          <a:p>
            <a:pPr marL="285750" indent="-285750">
              <a:buFont typeface="Arial" panose="020B0604020202020204" pitchFamily="34" charset="0"/>
              <a:buChar char="•"/>
            </a:pPr>
            <a:r>
              <a:rPr lang="en-US" sz="1600" dirty="0"/>
              <a:t>When the SRP is determined, the unknown species is </a:t>
            </a:r>
          </a:p>
          <a:p>
            <a:r>
              <a:rPr lang="en-US" sz="1600" dirty="0"/>
              <a:t>being reduced while hydrogen is being oxidized</a:t>
            </a:r>
          </a:p>
          <a:p>
            <a:endParaRPr lang="en-US" sz="1600" dirty="0"/>
          </a:p>
          <a:p>
            <a:pPr marL="285750" indent="-285750">
              <a:buFont typeface="Arial" panose="020B0604020202020204" pitchFamily="34" charset="0"/>
              <a:buChar char="•"/>
            </a:pPr>
            <a:r>
              <a:rPr lang="en-US" sz="1600" dirty="0"/>
              <a:t>When the SOP is determined, the unknown species is </a:t>
            </a:r>
          </a:p>
          <a:p>
            <a:r>
              <a:rPr lang="en-US" sz="1600" dirty="0"/>
              <a:t>being oxidized while hydrogen is being reduced. </a:t>
            </a:r>
          </a:p>
        </p:txBody>
      </p:sp>
      <p:sp>
        <p:nvSpPr>
          <p:cNvPr id="6" name="Rectangle 5">
            <a:extLst>
              <a:ext uri="{FF2B5EF4-FFF2-40B4-BE49-F238E27FC236}">
                <a16:creationId xmlns:a16="http://schemas.microsoft.com/office/drawing/2014/main" xmlns="" id="{8610FBAB-EC27-4BF3-8226-17B01D4C8FC7}"/>
              </a:ext>
            </a:extLst>
          </p:cNvPr>
          <p:cNvSpPr/>
          <p:nvPr/>
        </p:nvSpPr>
        <p:spPr>
          <a:xfrm>
            <a:off x="736979" y="1292795"/>
            <a:ext cx="9732238" cy="369332"/>
          </a:xfrm>
          <a:prstGeom prst="rect">
            <a:avLst/>
          </a:prstGeom>
        </p:spPr>
        <p:txBody>
          <a:bodyPr wrap="square">
            <a:spAutoFit/>
          </a:bodyPr>
          <a:lstStyle/>
          <a:p>
            <a:r>
              <a:rPr lang="en-US" altLang="ko-KR" b="1" dirty="0"/>
              <a:t>SHE can act both as cathode and anode when joined with another half-cell</a:t>
            </a:r>
            <a:endParaRPr lang="ko-KR" altLang="en-US" b="1" dirty="0"/>
          </a:p>
        </p:txBody>
      </p:sp>
      <p:sp>
        <p:nvSpPr>
          <p:cNvPr id="7" name="Rectangle 6">
            <a:extLst>
              <a:ext uri="{FF2B5EF4-FFF2-40B4-BE49-F238E27FC236}">
                <a16:creationId xmlns:a16="http://schemas.microsoft.com/office/drawing/2014/main" xmlns="" id="{F4C0613C-E1ED-40D8-8AA8-07195C786C3A}"/>
              </a:ext>
            </a:extLst>
          </p:cNvPr>
          <p:cNvSpPr/>
          <p:nvPr/>
        </p:nvSpPr>
        <p:spPr>
          <a:xfrm>
            <a:off x="286422" y="5469442"/>
            <a:ext cx="2973614" cy="584775"/>
          </a:xfrm>
          <a:prstGeom prst="rect">
            <a:avLst/>
          </a:prstGeom>
        </p:spPr>
        <p:txBody>
          <a:bodyPr wrap="square">
            <a:spAutoFit/>
          </a:bodyPr>
          <a:lstStyle/>
          <a:p>
            <a:r>
              <a:rPr lang="en-US" altLang="ko-KR" sz="1600" dirty="0"/>
              <a:t>The electrons flow to SHE and it acts as cathode</a:t>
            </a:r>
            <a:endParaRPr lang="ko-KR" altLang="en-US" sz="1600" dirty="0"/>
          </a:p>
        </p:txBody>
      </p:sp>
      <p:sp>
        <p:nvSpPr>
          <p:cNvPr id="8" name="Rectangle 7">
            <a:extLst>
              <a:ext uri="{FF2B5EF4-FFF2-40B4-BE49-F238E27FC236}">
                <a16:creationId xmlns:a16="http://schemas.microsoft.com/office/drawing/2014/main" xmlns="" id="{3B746375-2938-4F48-AB6F-ED122B21FD01}"/>
              </a:ext>
            </a:extLst>
          </p:cNvPr>
          <p:cNvSpPr/>
          <p:nvPr/>
        </p:nvSpPr>
        <p:spPr>
          <a:xfrm>
            <a:off x="3581495" y="5469442"/>
            <a:ext cx="2671037" cy="830997"/>
          </a:xfrm>
          <a:prstGeom prst="rect">
            <a:avLst/>
          </a:prstGeom>
        </p:spPr>
        <p:txBody>
          <a:bodyPr wrap="square">
            <a:spAutoFit/>
          </a:bodyPr>
          <a:lstStyle/>
          <a:p>
            <a:r>
              <a:rPr lang="en-US" altLang="ko-KR" sz="1600" dirty="0"/>
              <a:t>The electrons flow to Cu electrode and SHE act as </a:t>
            </a:r>
          </a:p>
          <a:p>
            <a:r>
              <a:rPr lang="en-US" altLang="ko-KR" sz="1600" dirty="0"/>
              <a:t>anode. </a:t>
            </a:r>
            <a:endParaRPr lang="ko-KR" altLang="en-US" sz="1600" dirty="0"/>
          </a:p>
        </p:txBody>
      </p:sp>
    </p:spTree>
    <p:extLst>
      <p:ext uri="{BB962C8B-B14F-4D97-AF65-F5344CB8AC3E}">
        <p14:creationId xmlns:p14="http://schemas.microsoft.com/office/powerpoint/2010/main" val="1385308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391" y="347310"/>
            <a:ext cx="5339475" cy="461665"/>
          </a:xfrm>
          <a:prstGeom prst="rect">
            <a:avLst/>
          </a:prstGeom>
        </p:spPr>
        <p:txBody>
          <a:bodyPr wrap="none">
            <a:spAutoFit/>
          </a:bodyPr>
          <a:lstStyle/>
          <a:p>
            <a:r>
              <a:rPr lang="ko-KR" altLang="en-US" sz="2400" b="1" dirty="0"/>
              <a:t>Determination of emf of a half-cell</a:t>
            </a:r>
          </a:p>
        </p:txBody>
      </p:sp>
      <p:sp>
        <p:nvSpPr>
          <p:cNvPr id="3" name="Rectangle 2"/>
          <p:cNvSpPr/>
          <p:nvPr/>
        </p:nvSpPr>
        <p:spPr>
          <a:xfrm>
            <a:off x="1630021" y="1056610"/>
            <a:ext cx="3907032" cy="369332"/>
          </a:xfrm>
          <a:prstGeom prst="rect">
            <a:avLst/>
          </a:prstGeom>
        </p:spPr>
        <p:txBody>
          <a:bodyPr wrap="none">
            <a:spAutoFit/>
          </a:bodyPr>
          <a:lstStyle/>
          <a:p>
            <a:r>
              <a:rPr lang="ko-KR" altLang="en-US" dirty="0"/>
              <a:t>Standard Hydrogen Electrode (SHE)</a:t>
            </a:r>
          </a:p>
        </p:txBody>
      </p:sp>
      <p:pic>
        <p:nvPicPr>
          <p:cNvPr id="4" name="Picture 3"/>
          <p:cNvPicPr>
            <a:picLocks noChangeAspect="1"/>
          </p:cNvPicPr>
          <p:nvPr/>
        </p:nvPicPr>
        <p:blipFill>
          <a:blip r:embed="rId2"/>
          <a:stretch>
            <a:fillRect/>
          </a:stretch>
        </p:blipFill>
        <p:spPr>
          <a:xfrm>
            <a:off x="230113" y="890009"/>
            <a:ext cx="7198938" cy="5029200"/>
          </a:xfrm>
          <a:prstGeom prst="rect">
            <a:avLst/>
          </a:prstGeom>
        </p:spPr>
      </p:pic>
      <p:pic>
        <p:nvPicPr>
          <p:cNvPr id="5" name="Picture 4"/>
          <p:cNvPicPr>
            <a:picLocks noChangeAspect="1"/>
          </p:cNvPicPr>
          <p:nvPr/>
        </p:nvPicPr>
        <p:blipFill>
          <a:blip r:embed="rId3"/>
          <a:stretch>
            <a:fillRect/>
          </a:stretch>
        </p:blipFill>
        <p:spPr>
          <a:xfrm>
            <a:off x="1002303" y="6085810"/>
            <a:ext cx="4413325" cy="548640"/>
          </a:xfrm>
          <a:prstGeom prst="rect">
            <a:avLst/>
          </a:prstGeom>
        </p:spPr>
      </p:pic>
      <p:pic>
        <p:nvPicPr>
          <p:cNvPr id="6" name="Picture 5"/>
          <p:cNvPicPr>
            <a:picLocks noChangeAspect="1"/>
          </p:cNvPicPr>
          <p:nvPr/>
        </p:nvPicPr>
        <p:blipFill>
          <a:blip r:embed="rId4"/>
          <a:stretch>
            <a:fillRect/>
          </a:stretch>
        </p:blipFill>
        <p:spPr>
          <a:xfrm>
            <a:off x="7429051" y="3130289"/>
            <a:ext cx="4577459" cy="548640"/>
          </a:xfrm>
          <a:prstGeom prst="rect">
            <a:avLst/>
          </a:prstGeom>
        </p:spPr>
      </p:pic>
      <p:pic>
        <p:nvPicPr>
          <p:cNvPr id="8" name="Picture 7"/>
          <p:cNvPicPr>
            <a:picLocks noChangeAspect="1"/>
          </p:cNvPicPr>
          <p:nvPr/>
        </p:nvPicPr>
        <p:blipFill>
          <a:blip r:embed="rId3"/>
          <a:stretch>
            <a:fillRect/>
          </a:stretch>
        </p:blipFill>
        <p:spPr>
          <a:xfrm>
            <a:off x="7256400" y="534655"/>
            <a:ext cx="4413325" cy="548640"/>
          </a:xfrm>
          <a:prstGeom prst="rect">
            <a:avLst/>
          </a:prstGeom>
        </p:spPr>
      </p:pic>
      <p:grpSp>
        <p:nvGrpSpPr>
          <p:cNvPr id="11" name="Group 10"/>
          <p:cNvGrpSpPr/>
          <p:nvPr/>
        </p:nvGrpSpPr>
        <p:grpSpPr>
          <a:xfrm>
            <a:off x="8417172" y="3733685"/>
            <a:ext cx="2509020" cy="1094946"/>
            <a:chOff x="7751631" y="3260964"/>
            <a:chExt cx="2509020" cy="1094946"/>
          </a:xfrm>
        </p:grpSpPr>
        <p:pic>
          <p:nvPicPr>
            <p:cNvPr id="7" name="Picture 6"/>
            <p:cNvPicPr>
              <a:picLocks noChangeAspect="1"/>
            </p:cNvPicPr>
            <p:nvPr/>
          </p:nvPicPr>
          <p:blipFill>
            <a:blip r:embed="rId5"/>
            <a:stretch>
              <a:fillRect/>
            </a:stretch>
          </p:blipFill>
          <p:spPr>
            <a:xfrm>
              <a:off x="7828629" y="3260964"/>
              <a:ext cx="2396579" cy="640080"/>
            </a:xfrm>
            <a:prstGeom prst="rect">
              <a:avLst/>
            </a:prstGeom>
          </p:spPr>
        </p:pic>
        <p:sp>
          <p:nvSpPr>
            <p:cNvPr id="9" name="Rectangle 8"/>
            <p:cNvSpPr/>
            <p:nvPr/>
          </p:nvSpPr>
          <p:spPr>
            <a:xfrm>
              <a:off x="7751631" y="3955800"/>
              <a:ext cx="2509020" cy="400110"/>
            </a:xfrm>
            <a:prstGeom prst="rect">
              <a:avLst/>
            </a:prstGeom>
          </p:spPr>
          <p:txBody>
            <a:bodyPr wrap="none">
              <a:spAutoFit/>
            </a:bodyPr>
            <a:lstStyle/>
            <a:p>
              <a:r>
                <a:rPr lang="en-US" altLang="ko-KR" sz="2000" dirty="0"/>
                <a:t>0.34 V =        -  0 </a:t>
              </a:r>
              <a:endParaRPr lang="ko-KR" altLang="en-US" sz="2000" dirty="0"/>
            </a:p>
          </p:txBody>
        </p:sp>
      </p:grpSp>
      <p:pic>
        <p:nvPicPr>
          <p:cNvPr id="12" name="Picture 11"/>
          <p:cNvPicPr>
            <a:picLocks noChangeAspect="1"/>
          </p:cNvPicPr>
          <p:nvPr/>
        </p:nvPicPr>
        <p:blipFill rotWithShape="1">
          <a:blip r:embed="rId5"/>
          <a:srcRect l="77008"/>
          <a:stretch/>
        </p:blipFill>
        <p:spPr>
          <a:xfrm>
            <a:off x="8494170" y="2181320"/>
            <a:ext cx="551031" cy="640080"/>
          </a:xfrm>
          <a:prstGeom prst="rect">
            <a:avLst/>
          </a:prstGeom>
        </p:spPr>
      </p:pic>
      <p:sp>
        <p:nvSpPr>
          <p:cNvPr id="13" name="Rectangle 12"/>
          <p:cNvSpPr/>
          <p:nvPr/>
        </p:nvSpPr>
        <p:spPr>
          <a:xfrm>
            <a:off x="9095097" y="2343837"/>
            <a:ext cx="1380506" cy="400110"/>
          </a:xfrm>
          <a:prstGeom prst="rect">
            <a:avLst/>
          </a:prstGeom>
        </p:spPr>
        <p:txBody>
          <a:bodyPr wrap="none">
            <a:spAutoFit/>
          </a:bodyPr>
          <a:lstStyle/>
          <a:p>
            <a:r>
              <a:rPr lang="en-US" altLang="ko-KR" sz="2000" dirty="0"/>
              <a:t>= - 0.76 V</a:t>
            </a:r>
            <a:endParaRPr lang="ko-KR" altLang="en-US" sz="2000" dirty="0"/>
          </a:p>
        </p:txBody>
      </p:sp>
      <p:grpSp>
        <p:nvGrpSpPr>
          <p:cNvPr id="14" name="Group 13"/>
          <p:cNvGrpSpPr/>
          <p:nvPr/>
        </p:nvGrpSpPr>
        <p:grpSpPr>
          <a:xfrm>
            <a:off x="8263344" y="1235695"/>
            <a:ext cx="2550407" cy="1199758"/>
            <a:chOff x="7674801" y="3260964"/>
            <a:chExt cx="2550407" cy="1199758"/>
          </a:xfrm>
        </p:grpSpPr>
        <p:pic>
          <p:nvPicPr>
            <p:cNvPr id="15" name="Picture 14"/>
            <p:cNvPicPr>
              <a:picLocks noChangeAspect="1"/>
            </p:cNvPicPr>
            <p:nvPr/>
          </p:nvPicPr>
          <p:blipFill>
            <a:blip r:embed="rId5"/>
            <a:stretch>
              <a:fillRect/>
            </a:stretch>
          </p:blipFill>
          <p:spPr>
            <a:xfrm>
              <a:off x="7828629" y="3260964"/>
              <a:ext cx="2396579" cy="640080"/>
            </a:xfrm>
            <a:prstGeom prst="rect">
              <a:avLst/>
            </a:prstGeom>
          </p:spPr>
        </p:pic>
        <p:sp>
          <p:nvSpPr>
            <p:cNvPr id="16" name="Rectangle 15"/>
            <p:cNvSpPr/>
            <p:nvPr/>
          </p:nvSpPr>
          <p:spPr>
            <a:xfrm>
              <a:off x="7674801" y="3961828"/>
              <a:ext cx="1970411" cy="400110"/>
            </a:xfrm>
            <a:prstGeom prst="rect">
              <a:avLst/>
            </a:prstGeom>
          </p:spPr>
          <p:txBody>
            <a:bodyPr wrap="none">
              <a:spAutoFit/>
            </a:bodyPr>
            <a:lstStyle/>
            <a:p>
              <a:r>
                <a:rPr lang="en-US" altLang="ko-KR" sz="2000" dirty="0"/>
                <a:t>0.76 V = 0    - </a:t>
              </a:r>
              <a:endParaRPr lang="ko-KR" altLang="en-US" sz="2000" dirty="0"/>
            </a:p>
          </p:txBody>
        </p:sp>
        <p:pic>
          <p:nvPicPr>
            <p:cNvPr id="17" name="Picture 16"/>
            <p:cNvPicPr>
              <a:picLocks noChangeAspect="1"/>
            </p:cNvPicPr>
            <p:nvPr/>
          </p:nvPicPr>
          <p:blipFill rotWithShape="1">
            <a:blip r:embed="rId5"/>
            <a:srcRect l="77008"/>
            <a:stretch/>
          </p:blipFill>
          <p:spPr>
            <a:xfrm>
              <a:off x="9674177" y="3820642"/>
              <a:ext cx="551031" cy="640080"/>
            </a:xfrm>
            <a:prstGeom prst="rect">
              <a:avLst/>
            </a:prstGeom>
          </p:spPr>
        </p:pic>
      </p:grpSp>
      <p:pic>
        <p:nvPicPr>
          <p:cNvPr id="18" name="Picture 17"/>
          <p:cNvPicPr>
            <a:picLocks noChangeAspect="1"/>
          </p:cNvPicPr>
          <p:nvPr/>
        </p:nvPicPr>
        <p:blipFill rotWithShape="1">
          <a:blip r:embed="rId5"/>
          <a:srcRect l="42749" r="37995"/>
          <a:stretch/>
        </p:blipFill>
        <p:spPr>
          <a:xfrm>
            <a:off x="9554614" y="4293363"/>
            <a:ext cx="461472" cy="640080"/>
          </a:xfrm>
          <a:prstGeom prst="rect">
            <a:avLst/>
          </a:prstGeom>
        </p:spPr>
      </p:pic>
      <p:pic>
        <p:nvPicPr>
          <p:cNvPr id="19" name="Picture 18"/>
          <p:cNvPicPr>
            <a:picLocks noChangeAspect="1"/>
          </p:cNvPicPr>
          <p:nvPr/>
        </p:nvPicPr>
        <p:blipFill rotWithShape="1">
          <a:blip r:embed="rId5"/>
          <a:srcRect l="42749" r="37995"/>
          <a:stretch/>
        </p:blipFill>
        <p:spPr>
          <a:xfrm>
            <a:off x="8811163" y="4883387"/>
            <a:ext cx="461472" cy="640080"/>
          </a:xfrm>
          <a:prstGeom prst="rect">
            <a:avLst/>
          </a:prstGeom>
        </p:spPr>
      </p:pic>
      <p:sp>
        <p:nvSpPr>
          <p:cNvPr id="20" name="Rectangle 19"/>
          <p:cNvSpPr/>
          <p:nvPr/>
        </p:nvSpPr>
        <p:spPr>
          <a:xfrm>
            <a:off x="9265617" y="5003372"/>
            <a:ext cx="1274708" cy="400110"/>
          </a:xfrm>
          <a:prstGeom prst="rect">
            <a:avLst/>
          </a:prstGeom>
        </p:spPr>
        <p:txBody>
          <a:bodyPr wrap="none">
            <a:spAutoFit/>
          </a:bodyPr>
          <a:lstStyle/>
          <a:p>
            <a:r>
              <a:rPr lang="en-US" altLang="ko-KR" sz="2000" dirty="0"/>
              <a:t>= 0.34 V </a:t>
            </a:r>
            <a:endParaRPr lang="ko-KR" altLang="en-US" sz="2000" dirty="0"/>
          </a:p>
        </p:txBody>
      </p:sp>
    </p:spTree>
    <p:extLst>
      <p:ext uri="{BB962C8B-B14F-4D97-AF65-F5344CB8AC3E}">
        <p14:creationId xmlns:p14="http://schemas.microsoft.com/office/powerpoint/2010/main" val="1027309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787" y="304580"/>
            <a:ext cx="2953181" cy="461665"/>
          </a:xfrm>
          <a:prstGeom prst="rect">
            <a:avLst/>
          </a:prstGeom>
        </p:spPr>
        <p:txBody>
          <a:bodyPr wrap="none">
            <a:spAutoFit/>
          </a:bodyPr>
          <a:lstStyle/>
          <a:p>
            <a:r>
              <a:rPr lang="en-US" altLang="ko-KR" sz="2400" b="1" dirty="0"/>
              <a:t>Predicting cell </a:t>
            </a:r>
            <a:r>
              <a:rPr lang="en-US" altLang="ko-KR" sz="2400" b="1" dirty="0" err="1"/>
              <a:t>emf</a:t>
            </a:r>
            <a:endParaRPr lang="ko-KR" altLang="en-US" sz="2400" b="1" dirty="0"/>
          </a:p>
        </p:txBody>
      </p:sp>
      <p:pic>
        <p:nvPicPr>
          <p:cNvPr id="5" name="Picture 4"/>
          <p:cNvPicPr>
            <a:picLocks noChangeAspect="1"/>
          </p:cNvPicPr>
          <p:nvPr/>
        </p:nvPicPr>
        <p:blipFill>
          <a:blip r:embed="rId2"/>
          <a:stretch>
            <a:fillRect/>
          </a:stretch>
        </p:blipFill>
        <p:spPr>
          <a:xfrm>
            <a:off x="970973" y="851463"/>
            <a:ext cx="5236465" cy="914400"/>
          </a:xfrm>
          <a:prstGeom prst="rect">
            <a:avLst/>
          </a:prstGeom>
        </p:spPr>
      </p:pic>
      <p:pic>
        <p:nvPicPr>
          <p:cNvPr id="6" name="Picture 5"/>
          <p:cNvPicPr>
            <a:picLocks noChangeAspect="1"/>
          </p:cNvPicPr>
          <p:nvPr/>
        </p:nvPicPr>
        <p:blipFill>
          <a:blip r:embed="rId3"/>
          <a:stretch>
            <a:fillRect/>
          </a:stretch>
        </p:blipFill>
        <p:spPr>
          <a:xfrm>
            <a:off x="6563935" y="162668"/>
            <a:ext cx="4614205" cy="731520"/>
          </a:xfrm>
          <a:prstGeom prst="rect">
            <a:avLst/>
          </a:prstGeom>
        </p:spPr>
      </p:pic>
      <p:pic>
        <p:nvPicPr>
          <p:cNvPr id="7" name="Picture 6"/>
          <p:cNvPicPr>
            <a:picLocks noChangeAspect="1"/>
          </p:cNvPicPr>
          <p:nvPr/>
        </p:nvPicPr>
        <p:blipFill>
          <a:blip r:embed="rId4"/>
          <a:stretch>
            <a:fillRect/>
          </a:stretch>
        </p:blipFill>
        <p:spPr>
          <a:xfrm>
            <a:off x="6803625" y="1029931"/>
            <a:ext cx="3012726" cy="1737360"/>
          </a:xfrm>
          <a:prstGeom prst="rect">
            <a:avLst/>
          </a:prstGeom>
        </p:spPr>
      </p:pic>
      <p:sp>
        <p:nvSpPr>
          <p:cNvPr id="8" name="Rectangle 7"/>
          <p:cNvSpPr/>
          <p:nvPr/>
        </p:nvSpPr>
        <p:spPr>
          <a:xfrm>
            <a:off x="795184" y="3090259"/>
            <a:ext cx="5023555" cy="461665"/>
          </a:xfrm>
          <a:prstGeom prst="rect">
            <a:avLst/>
          </a:prstGeom>
        </p:spPr>
        <p:txBody>
          <a:bodyPr wrap="none">
            <a:spAutoFit/>
          </a:bodyPr>
          <a:lstStyle/>
          <a:p>
            <a:r>
              <a:rPr lang="en-US" altLang="ko-KR" sz="2400" b="1" dirty="0"/>
              <a:t>Predicting Feasibility of Reaction</a:t>
            </a:r>
            <a:endParaRPr lang="ko-KR" altLang="en-US" sz="2400" b="1" dirty="0"/>
          </a:p>
        </p:txBody>
      </p:sp>
      <p:pic>
        <p:nvPicPr>
          <p:cNvPr id="9" name="Picture 8"/>
          <p:cNvPicPr>
            <a:picLocks noChangeAspect="1"/>
          </p:cNvPicPr>
          <p:nvPr/>
        </p:nvPicPr>
        <p:blipFill>
          <a:blip r:embed="rId5"/>
          <a:stretch>
            <a:fillRect/>
          </a:stretch>
        </p:blipFill>
        <p:spPr>
          <a:xfrm>
            <a:off x="888887" y="1917449"/>
            <a:ext cx="5116749" cy="914400"/>
          </a:xfrm>
          <a:prstGeom prst="rect">
            <a:avLst/>
          </a:prstGeom>
        </p:spPr>
      </p:pic>
      <p:pic>
        <p:nvPicPr>
          <p:cNvPr id="10" name="Picture 9"/>
          <p:cNvPicPr>
            <a:picLocks noChangeAspect="1"/>
          </p:cNvPicPr>
          <p:nvPr/>
        </p:nvPicPr>
        <p:blipFill rotWithShape="1">
          <a:blip r:embed="rId6"/>
          <a:srcRect r="33295" b="72307"/>
          <a:stretch/>
        </p:blipFill>
        <p:spPr>
          <a:xfrm>
            <a:off x="618832" y="3604525"/>
            <a:ext cx="5588606" cy="1097280"/>
          </a:xfrm>
          <a:prstGeom prst="rect">
            <a:avLst/>
          </a:prstGeom>
        </p:spPr>
      </p:pic>
      <p:pic>
        <p:nvPicPr>
          <p:cNvPr id="11" name="Picture 10"/>
          <p:cNvPicPr>
            <a:picLocks noChangeAspect="1"/>
          </p:cNvPicPr>
          <p:nvPr/>
        </p:nvPicPr>
        <p:blipFill rotWithShape="1">
          <a:blip r:embed="rId6"/>
          <a:srcRect t="25988" r="30157"/>
          <a:stretch/>
        </p:blipFill>
        <p:spPr>
          <a:xfrm>
            <a:off x="6207438" y="3614387"/>
            <a:ext cx="5838599" cy="2926080"/>
          </a:xfrm>
          <a:prstGeom prst="rect">
            <a:avLst/>
          </a:prstGeom>
        </p:spPr>
      </p:pic>
      <p:pic>
        <p:nvPicPr>
          <p:cNvPr id="12" name="Picture 11"/>
          <p:cNvPicPr>
            <a:picLocks noChangeAspect="1"/>
          </p:cNvPicPr>
          <p:nvPr/>
        </p:nvPicPr>
        <p:blipFill rotWithShape="1">
          <a:blip r:embed="rId6"/>
          <a:srcRect l="77328" t="42756" b="35955"/>
          <a:stretch/>
        </p:blipFill>
        <p:spPr>
          <a:xfrm>
            <a:off x="1939003" y="4670511"/>
            <a:ext cx="1853184" cy="822960"/>
          </a:xfrm>
          <a:prstGeom prst="rect">
            <a:avLst/>
          </a:prstGeom>
        </p:spPr>
      </p:pic>
      <p:pic>
        <p:nvPicPr>
          <p:cNvPr id="13" name="Picture 12"/>
          <p:cNvPicPr>
            <a:picLocks noChangeAspect="1"/>
          </p:cNvPicPr>
          <p:nvPr/>
        </p:nvPicPr>
        <p:blipFill rotWithShape="1">
          <a:blip r:embed="rId6"/>
          <a:srcRect l="77328" t="42756" b="35955"/>
          <a:stretch/>
        </p:blipFill>
        <p:spPr>
          <a:xfrm>
            <a:off x="10132907" y="917915"/>
            <a:ext cx="2059093" cy="914400"/>
          </a:xfrm>
          <a:prstGeom prst="rect">
            <a:avLst/>
          </a:prstGeom>
        </p:spPr>
      </p:pic>
    </p:spTree>
    <p:extLst>
      <p:ext uri="{BB962C8B-B14F-4D97-AF65-F5344CB8AC3E}">
        <p14:creationId xmlns:p14="http://schemas.microsoft.com/office/powerpoint/2010/main" val="3041253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F824A2-A507-4D60-8705-2116FF89E245}"/>
              </a:ext>
            </a:extLst>
          </p:cNvPr>
          <p:cNvPicPr>
            <a:picLocks noChangeAspect="1"/>
          </p:cNvPicPr>
          <p:nvPr/>
        </p:nvPicPr>
        <p:blipFill>
          <a:blip r:embed="rId2"/>
          <a:stretch>
            <a:fillRect/>
          </a:stretch>
        </p:blipFill>
        <p:spPr>
          <a:xfrm>
            <a:off x="1955316" y="228600"/>
            <a:ext cx="8669789" cy="6400800"/>
          </a:xfrm>
          <a:prstGeom prst="rect">
            <a:avLst/>
          </a:prstGeom>
        </p:spPr>
      </p:pic>
      <p:sp>
        <p:nvSpPr>
          <p:cNvPr id="3" name="Rectangle: Rounded Corners 2">
            <a:extLst>
              <a:ext uri="{FF2B5EF4-FFF2-40B4-BE49-F238E27FC236}">
                <a16:creationId xmlns:a16="http://schemas.microsoft.com/office/drawing/2014/main" xmlns="" id="{7B956B5C-5001-4BC8-9CCE-17AA88201C88}"/>
              </a:ext>
            </a:extLst>
          </p:cNvPr>
          <p:cNvSpPr/>
          <p:nvPr/>
        </p:nvSpPr>
        <p:spPr>
          <a:xfrm>
            <a:off x="1955316" y="3935895"/>
            <a:ext cx="8281368" cy="1338469"/>
          </a:xfrm>
          <a:prstGeom prst="round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63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60F8CB4-B76A-4DDB-ABAC-838D5E0FAB40}"/>
              </a:ext>
            </a:extLst>
          </p:cNvPr>
          <p:cNvPicPr>
            <a:picLocks noChangeAspect="1"/>
          </p:cNvPicPr>
          <p:nvPr/>
        </p:nvPicPr>
        <p:blipFill>
          <a:blip r:embed="rId2"/>
          <a:stretch>
            <a:fillRect/>
          </a:stretch>
        </p:blipFill>
        <p:spPr>
          <a:xfrm>
            <a:off x="1838204" y="228600"/>
            <a:ext cx="8515592" cy="6400800"/>
          </a:xfrm>
          <a:prstGeom prst="rect">
            <a:avLst/>
          </a:prstGeom>
        </p:spPr>
      </p:pic>
    </p:spTree>
    <p:extLst>
      <p:ext uri="{BB962C8B-B14F-4D97-AF65-F5344CB8AC3E}">
        <p14:creationId xmlns:p14="http://schemas.microsoft.com/office/powerpoint/2010/main" val="1432038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14A59F0-F73F-4C0E-8B52-B36D24622D4D}"/>
              </a:ext>
            </a:extLst>
          </p:cNvPr>
          <p:cNvPicPr>
            <a:picLocks noChangeAspect="1"/>
          </p:cNvPicPr>
          <p:nvPr/>
        </p:nvPicPr>
        <p:blipFill>
          <a:blip r:embed="rId2"/>
          <a:stretch>
            <a:fillRect/>
          </a:stretch>
        </p:blipFill>
        <p:spPr>
          <a:xfrm>
            <a:off x="2888537" y="45720"/>
            <a:ext cx="9049092" cy="6766560"/>
          </a:xfrm>
          <a:prstGeom prst="rect">
            <a:avLst/>
          </a:prstGeom>
        </p:spPr>
      </p:pic>
      <p:sp>
        <p:nvSpPr>
          <p:cNvPr id="4" name="Rectangle 3">
            <a:extLst>
              <a:ext uri="{FF2B5EF4-FFF2-40B4-BE49-F238E27FC236}">
                <a16:creationId xmlns:a16="http://schemas.microsoft.com/office/drawing/2014/main" xmlns="" id="{D1B6D119-0634-4005-B130-F81A71357D22}"/>
              </a:ext>
            </a:extLst>
          </p:cNvPr>
          <p:cNvSpPr/>
          <p:nvPr/>
        </p:nvSpPr>
        <p:spPr>
          <a:xfrm>
            <a:off x="0" y="208472"/>
            <a:ext cx="3018390" cy="400110"/>
          </a:xfrm>
          <a:prstGeom prst="rect">
            <a:avLst/>
          </a:prstGeom>
        </p:spPr>
        <p:txBody>
          <a:bodyPr wrap="square">
            <a:spAutoFit/>
          </a:bodyPr>
          <a:lstStyle/>
          <a:p>
            <a:r>
              <a:rPr lang="en-US" sz="2000" b="1" dirty="0"/>
              <a:t> Electrochemical series:</a:t>
            </a:r>
          </a:p>
        </p:txBody>
      </p:sp>
      <p:sp>
        <p:nvSpPr>
          <p:cNvPr id="5" name="Rectangle 4">
            <a:extLst>
              <a:ext uri="{FF2B5EF4-FFF2-40B4-BE49-F238E27FC236}">
                <a16:creationId xmlns:a16="http://schemas.microsoft.com/office/drawing/2014/main" xmlns="" id="{8C8496FA-78D4-4587-9D29-FE3F68A3D1F9}"/>
              </a:ext>
            </a:extLst>
          </p:cNvPr>
          <p:cNvSpPr/>
          <p:nvPr/>
        </p:nvSpPr>
        <p:spPr>
          <a:xfrm>
            <a:off x="10141030" y="796629"/>
            <a:ext cx="1637572" cy="707886"/>
          </a:xfrm>
          <a:prstGeom prst="rect">
            <a:avLst/>
          </a:prstGeom>
        </p:spPr>
        <p:txBody>
          <a:bodyPr wrap="square">
            <a:spAutoFit/>
          </a:bodyPr>
          <a:lstStyle/>
          <a:p>
            <a:r>
              <a:rPr lang="en-US" sz="2000" b="1" dirty="0"/>
              <a:t> Strong </a:t>
            </a:r>
          </a:p>
          <a:p>
            <a:r>
              <a:rPr lang="en-US" sz="2000" b="1" dirty="0"/>
              <a:t>reduction</a:t>
            </a:r>
          </a:p>
        </p:txBody>
      </p:sp>
      <p:sp>
        <p:nvSpPr>
          <p:cNvPr id="6" name="Arrow: Up 5">
            <a:extLst>
              <a:ext uri="{FF2B5EF4-FFF2-40B4-BE49-F238E27FC236}">
                <a16:creationId xmlns:a16="http://schemas.microsoft.com/office/drawing/2014/main" xmlns="" id="{3D5FDFDA-6125-4732-B295-4BB12F4D3188}"/>
              </a:ext>
            </a:extLst>
          </p:cNvPr>
          <p:cNvSpPr/>
          <p:nvPr/>
        </p:nvSpPr>
        <p:spPr>
          <a:xfrm>
            <a:off x="10668638" y="1627626"/>
            <a:ext cx="516398" cy="26130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D267E59-DEBE-46BB-AF63-576F9D441504}"/>
              </a:ext>
            </a:extLst>
          </p:cNvPr>
          <p:cNvSpPr/>
          <p:nvPr/>
        </p:nvSpPr>
        <p:spPr>
          <a:xfrm>
            <a:off x="10258158" y="5917877"/>
            <a:ext cx="1637572" cy="707886"/>
          </a:xfrm>
          <a:prstGeom prst="rect">
            <a:avLst/>
          </a:prstGeom>
        </p:spPr>
        <p:txBody>
          <a:bodyPr wrap="square">
            <a:spAutoFit/>
          </a:bodyPr>
          <a:lstStyle/>
          <a:p>
            <a:r>
              <a:rPr lang="en-US" sz="2000" b="1" dirty="0"/>
              <a:t> Strong </a:t>
            </a:r>
          </a:p>
          <a:p>
            <a:r>
              <a:rPr lang="en-US" sz="2000" b="1" dirty="0"/>
              <a:t>Oxidation</a:t>
            </a:r>
          </a:p>
        </p:txBody>
      </p:sp>
      <p:sp>
        <p:nvSpPr>
          <p:cNvPr id="8" name="Arrow: Up 7">
            <a:extLst>
              <a:ext uri="{FF2B5EF4-FFF2-40B4-BE49-F238E27FC236}">
                <a16:creationId xmlns:a16="http://schemas.microsoft.com/office/drawing/2014/main" xmlns="" id="{9348181E-8F94-4421-BBE4-2E4C416BB16B}"/>
              </a:ext>
            </a:extLst>
          </p:cNvPr>
          <p:cNvSpPr/>
          <p:nvPr/>
        </p:nvSpPr>
        <p:spPr>
          <a:xfrm rot="10800000">
            <a:off x="10642325" y="4592789"/>
            <a:ext cx="516398" cy="13884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09502BF-3FD5-4DE9-A7F3-359117885800}"/>
              </a:ext>
            </a:extLst>
          </p:cNvPr>
          <p:cNvSpPr/>
          <p:nvPr/>
        </p:nvSpPr>
        <p:spPr>
          <a:xfrm>
            <a:off x="3018390" y="756441"/>
            <a:ext cx="1179443" cy="923330"/>
          </a:xfrm>
          <a:prstGeom prst="rect">
            <a:avLst/>
          </a:prstGeom>
        </p:spPr>
        <p:txBody>
          <a:bodyPr wrap="square">
            <a:spAutoFit/>
          </a:bodyPr>
          <a:lstStyle/>
          <a:p>
            <a:r>
              <a:rPr lang="en-US" b="1" dirty="0"/>
              <a:t>(Good </a:t>
            </a:r>
          </a:p>
          <a:p>
            <a:r>
              <a:rPr lang="en-US" b="1" dirty="0"/>
              <a:t>oxidizing agent)</a:t>
            </a:r>
            <a:endParaRPr lang="en-US" dirty="0"/>
          </a:p>
        </p:txBody>
      </p:sp>
      <p:sp>
        <p:nvSpPr>
          <p:cNvPr id="11" name="Arrow: Up 10">
            <a:extLst>
              <a:ext uri="{FF2B5EF4-FFF2-40B4-BE49-F238E27FC236}">
                <a16:creationId xmlns:a16="http://schemas.microsoft.com/office/drawing/2014/main" xmlns="" id="{EB421408-0C83-4639-A06B-85428F9975BF}"/>
              </a:ext>
            </a:extLst>
          </p:cNvPr>
          <p:cNvSpPr/>
          <p:nvPr/>
        </p:nvSpPr>
        <p:spPr>
          <a:xfrm>
            <a:off x="3187786" y="1627626"/>
            <a:ext cx="516398" cy="26130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xmlns="" id="{32FEAB7A-4468-49CE-959A-FA04C45C14F7}"/>
              </a:ext>
            </a:extLst>
          </p:cNvPr>
          <p:cNvSpPr/>
          <p:nvPr/>
        </p:nvSpPr>
        <p:spPr>
          <a:xfrm rot="10800000">
            <a:off x="3161473" y="4592789"/>
            <a:ext cx="516398" cy="1325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2582C13-BFC4-4940-802A-B67B79D55945}"/>
              </a:ext>
            </a:extLst>
          </p:cNvPr>
          <p:cNvSpPr/>
          <p:nvPr/>
        </p:nvSpPr>
        <p:spPr>
          <a:xfrm>
            <a:off x="3018389" y="5865300"/>
            <a:ext cx="1179443" cy="923330"/>
          </a:xfrm>
          <a:prstGeom prst="rect">
            <a:avLst/>
          </a:prstGeom>
        </p:spPr>
        <p:txBody>
          <a:bodyPr wrap="square">
            <a:spAutoFit/>
          </a:bodyPr>
          <a:lstStyle/>
          <a:p>
            <a:r>
              <a:rPr lang="en-US" b="1" dirty="0"/>
              <a:t>(Good </a:t>
            </a:r>
          </a:p>
          <a:p>
            <a:r>
              <a:rPr lang="en-US" b="1" dirty="0"/>
              <a:t>reducing agent)</a:t>
            </a:r>
            <a:endParaRPr lang="en-US" dirty="0"/>
          </a:p>
        </p:txBody>
      </p:sp>
      <p:sp>
        <p:nvSpPr>
          <p:cNvPr id="14" name="Rectangle 13">
            <a:extLst>
              <a:ext uri="{FF2B5EF4-FFF2-40B4-BE49-F238E27FC236}">
                <a16:creationId xmlns:a16="http://schemas.microsoft.com/office/drawing/2014/main" xmlns="" id="{DD6D9554-F94F-4BB2-AEE7-763A9169C081}"/>
              </a:ext>
            </a:extLst>
          </p:cNvPr>
          <p:cNvSpPr/>
          <p:nvPr/>
        </p:nvSpPr>
        <p:spPr>
          <a:xfrm>
            <a:off x="254371" y="904350"/>
            <a:ext cx="2623930" cy="1200329"/>
          </a:xfrm>
          <a:prstGeom prst="rect">
            <a:avLst/>
          </a:prstGeom>
        </p:spPr>
        <p:txBody>
          <a:bodyPr wrap="square">
            <a:spAutoFit/>
          </a:bodyPr>
          <a:lstStyle/>
          <a:p>
            <a:r>
              <a:rPr lang="en-US" dirty="0"/>
              <a:t>The more negative the E° value, the more </a:t>
            </a:r>
          </a:p>
          <a:p>
            <a:r>
              <a:rPr lang="en-US" dirty="0"/>
              <a:t>readily the metal loses electrons</a:t>
            </a:r>
          </a:p>
        </p:txBody>
      </p:sp>
      <p:sp>
        <p:nvSpPr>
          <p:cNvPr id="15" name="Rectangle 14">
            <a:extLst>
              <a:ext uri="{FF2B5EF4-FFF2-40B4-BE49-F238E27FC236}">
                <a16:creationId xmlns:a16="http://schemas.microsoft.com/office/drawing/2014/main" xmlns="" id="{A7026BA9-DB0F-40F8-8AD2-C6286C54B3F8}"/>
              </a:ext>
            </a:extLst>
          </p:cNvPr>
          <p:cNvSpPr/>
          <p:nvPr/>
        </p:nvSpPr>
        <p:spPr>
          <a:xfrm>
            <a:off x="158033" y="2361527"/>
            <a:ext cx="2945055" cy="2031325"/>
          </a:xfrm>
          <a:prstGeom prst="rect">
            <a:avLst/>
          </a:prstGeom>
        </p:spPr>
        <p:txBody>
          <a:bodyPr wrap="square">
            <a:spAutoFit/>
          </a:bodyPr>
          <a:lstStyle/>
          <a:p>
            <a:r>
              <a:rPr lang="en-US" b="1" dirty="0"/>
              <a:t>when a species at top</a:t>
            </a:r>
          </a:p>
          <a:p>
            <a:r>
              <a:rPr lang="en-US" b="1" dirty="0"/>
              <a:t>is coupled with a </a:t>
            </a:r>
          </a:p>
          <a:p>
            <a:r>
              <a:rPr lang="en-US" b="1" dirty="0"/>
              <a:t>species at the bottom, </a:t>
            </a:r>
          </a:p>
          <a:p>
            <a:r>
              <a:rPr lang="en-US" b="1" dirty="0"/>
              <a:t>the one at the top will</a:t>
            </a:r>
          </a:p>
          <a:p>
            <a:r>
              <a:rPr lang="en-US" b="1" dirty="0"/>
              <a:t>become reduced while </a:t>
            </a:r>
          </a:p>
          <a:p>
            <a:r>
              <a:rPr lang="en-US" b="1" dirty="0"/>
              <a:t>the one at the bottom </a:t>
            </a:r>
          </a:p>
          <a:p>
            <a:r>
              <a:rPr lang="en-US" b="1" dirty="0"/>
              <a:t>will become oxidized</a:t>
            </a:r>
          </a:p>
        </p:txBody>
      </p:sp>
    </p:spTree>
    <p:extLst>
      <p:ext uri="{BB962C8B-B14F-4D97-AF65-F5344CB8AC3E}">
        <p14:creationId xmlns:p14="http://schemas.microsoft.com/office/powerpoint/2010/main" val="345239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4128E8D-2E4A-417F-BA44-C7B6647C85C2}"/>
              </a:ext>
            </a:extLst>
          </p:cNvPr>
          <p:cNvPicPr>
            <a:picLocks noChangeAspect="1"/>
          </p:cNvPicPr>
          <p:nvPr/>
        </p:nvPicPr>
        <p:blipFill>
          <a:blip r:embed="rId2"/>
          <a:stretch>
            <a:fillRect/>
          </a:stretch>
        </p:blipFill>
        <p:spPr>
          <a:xfrm>
            <a:off x="706713" y="816251"/>
            <a:ext cx="10487025" cy="3105150"/>
          </a:xfrm>
          <a:prstGeom prst="rect">
            <a:avLst/>
          </a:prstGeom>
        </p:spPr>
      </p:pic>
      <p:sp>
        <p:nvSpPr>
          <p:cNvPr id="3" name="Rectangle 2">
            <a:extLst>
              <a:ext uri="{FF2B5EF4-FFF2-40B4-BE49-F238E27FC236}">
                <a16:creationId xmlns:a16="http://schemas.microsoft.com/office/drawing/2014/main" xmlns="" id="{FD56E90A-D6AC-46B3-9831-79D4650D6263}"/>
              </a:ext>
            </a:extLst>
          </p:cNvPr>
          <p:cNvSpPr/>
          <p:nvPr/>
        </p:nvSpPr>
        <p:spPr>
          <a:xfrm>
            <a:off x="2347730" y="4079220"/>
            <a:ext cx="7496539" cy="461665"/>
          </a:xfrm>
          <a:prstGeom prst="rect">
            <a:avLst/>
          </a:prstGeom>
        </p:spPr>
        <p:txBody>
          <a:bodyPr wrap="none">
            <a:spAutoFit/>
          </a:bodyPr>
          <a:lstStyle/>
          <a:p>
            <a:r>
              <a:rPr lang="en-US" sz="2400" b="1" dirty="0"/>
              <a:t>Figure: Diagrammatic representation of Cell emf. </a:t>
            </a:r>
          </a:p>
        </p:txBody>
      </p:sp>
      <p:sp>
        <p:nvSpPr>
          <p:cNvPr id="4" name="Rectangle 3">
            <a:extLst>
              <a:ext uri="{FF2B5EF4-FFF2-40B4-BE49-F238E27FC236}">
                <a16:creationId xmlns:a16="http://schemas.microsoft.com/office/drawing/2014/main" xmlns="" id="{B53DB5AA-3355-4B81-8CC6-578F425B6A3E}"/>
              </a:ext>
            </a:extLst>
          </p:cNvPr>
          <p:cNvSpPr/>
          <p:nvPr/>
        </p:nvSpPr>
        <p:spPr>
          <a:xfrm>
            <a:off x="10014295" y="2230919"/>
            <a:ext cx="1179443" cy="923330"/>
          </a:xfrm>
          <a:prstGeom prst="rect">
            <a:avLst/>
          </a:prstGeom>
        </p:spPr>
        <p:txBody>
          <a:bodyPr wrap="square">
            <a:spAutoFit/>
          </a:bodyPr>
          <a:lstStyle/>
          <a:p>
            <a:r>
              <a:rPr lang="en-US" b="1" dirty="0"/>
              <a:t>(Good </a:t>
            </a:r>
          </a:p>
          <a:p>
            <a:r>
              <a:rPr lang="en-US" b="1" dirty="0"/>
              <a:t>oxidizing agent)</a:t>
            </a:r>
            <a:endParaRPr lang="en-US" dirty="0"/>
          </a:p>
        </p:txBody>
      </p:sp>
      <p:sp>
        <p:nvSpPr>
          <p:cNvPr id="7" name="Rectangle 6">
            <a:extLst>
              <a:ext uri="{FF2B5EF4-FFF2-40B4-BE49-F238E27FC236}">
                <a16:creationId xmlns:a16="http://schemas.microsoft.com/office/drawing/2014/main" xmlns="" id="{A64E844D-90AB-415E-98B5-2220A442D3DD}"/>
              </a:ext>
            </a:extLst>
          </p:cNvPr>
          <p:cNvSpPr/>
          <p:nvPr/>
        </p:nvSpPr>
        <p:spPr>
          <a:xfrm>
            <a:off x="841714" y="2210925"/>
            <a:ext cx="1179443" cy="923330"/>
          </a:xfrm>
          <a:prstGeom prst="rect">
            <a:avLst/>
          </a:prstGeom>
        </p:spPr>
        <p:txBody>
          <a:bodyPr wrap="square">
            <a:spAutoFit/>
          </a:bodyPr>
          <a:lstStyle/>
          <a:p>
            <a:r>
              <a:rPr lang="en-US" b="1" dirty="0"/>
              <a:t>(Good </a:t>
            </a:r>
          </a:p>
          <a:p>
            <a:r>
              <a:rPr lang="en-US" b="1" dirty="0"/>
              <a:t>reducing agent)</a:t>
            </a:r>
            <a:endParaRPr lang="en-US" dirty="0"/>
          </a:p>
        </p:txBody>
      </p:sp>
      <p:sp>
        <p:nvSpPr>
          <p:cNvPr id="8" name="Rectangle 7">
            <a:extLst>
              <a:ext uri="{FF2B5EF4-FFF2-40B4-BE49-F238E27FC236}">
                <a16:creationId xmlns:a16="http://schemas.microsoft.com/office/drawing/2014/main" xmlns="" id="{631FCBC3-4F6B-4B2F-846C-63FA38C01AF2}"/>
              </a:ext>
            </a:extLst>
          </p:cNvPr>
          <p:cNvSpPr/>
          <p:nvPr/>
        </p:nvSpPr>
        <p:spPr>
          <a:xfrm>
            <a:off x="10046251" y="3264132"/>
            <a:ext cx="1439036" cy="707886"/>
          </a:xfrm>
          <a:prstGeom prst="rect">
            <a:avLst/>
          </a:prstGeom>
        </p:spPr>
        <p:txBody>
          <a:bodyPr wrap="square">
            <a:spAutoFit/>
          </a:bodyPr>
          <a:lstStyle/>
          <a:p>
            <a:r>
              <a:rPr lang="en-US" sz="2000" b="1" dirty="0"/>
              <a:t> Strong </a:t>
            </a:r>
          </a:p>
          <a:p>
            <a:r>
              <a:rPr lang="en-US" sz="2000" b="1" dirty="0"/>
              <a:t>reduction</a:t>
            </a:r>
          </a:p>
        </p:txBody>
      </p:sp>
      <p:sp>
        <p:nvSpPr>
          <p:cNvPr id="9" name="Rectangle 8">
            <a:extLst>
              <a:ext uri="{FF2B5EF4-FFF2-40B4-BE49-F238E27FC236}">
                <a16:creationId xmlns:a16="http://schemas.microsoft.com/office/drawing/2014/main" xmlns="" id="{FC6CA3A5-8DC3-4A39-9562-494E2C8BFAC5}"/>
              </a:ext>
            </a:extLst>
          </p:cNvPr>
          <p:cNvSpPr/>
          <p:nvPr/>
        </p:nvSpPr>
        <p:spPr>
          <a:xfrm>
            <a:off x="815401" y="3264132"/>
            <a:ext cx="1637572" cy="707886"/>
          </a:xfrm>
          <a:prstGeom prst="rect">
            <a:avLst/>
          </a:prstGeom>
        </p:spPr>
        <p:txBody>
          <a:bodyPr wrap="square">
            <a:spAutoFit/>
          </a:bodyPr>
          <a:lstStyle/>
          <a:p>
            <a:r>
              <a:rPr lang="en-US" sz="2000" b="1" dirty="0"/>
              <a:t> Strong </a:t>
            </a:r>
          </a:p>
          <a:p>
            <a:r>
              <a:rPr lang="en-US" sz="2000" b="1" dirty="0"/>
              <a:t>Oxidation</a:t>
            </a:r>
          </a:p>
        </p:txBody>
      </p:sp>
    </p:spTree>
    <p:extLst>
      <p:ext uri="{BB962C8B-B14F-4D97-AF65-F5344CB8AC3E}">
        <p14:creationId xmlns:p14="http://schemas.microsoft.com/office/powerpoint/2010/main" val="3781031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2723D44-D45D-47A1-81B7-C47FB23B78E2}"/>
              </a:ext>
            </a:extLst>
          </p:cNvPr>
          <p:cNvSpPr/>
          <p:nvPr/>
        </p:nvSpPr>
        <p:spPr>
          <a:xfrm>
            <a:off x="219149" y="740586"/>
            <a:ext cx="2732531" cy="4401205"/>
          </a:xfrm>
          <a:prstGeom prst="rect">
            <a:avLst/>
          </a:prstGeom>
        </p:spPr>
        <p:txBody>
          <a:bodyPr wrap="square">
            <a:spAutoFit/>
          </a:bodyPr>
          <a:lstStyle/>
          <a:p>
            <a:pPr algn="just"/>
            <a:r>
              <a:rPr lang="en-US" sz="2000" dirty="0">
                <a:solidFill>
                  <a:srgbClr val="333333"/>
                </a:solidFill>
                <a:latin typeface="-apple-system"/>
              </a:rPr>
              <a:t>The absolute electrode potential for the </a:t>
            </a:r>
          </a:p>
          <a:p>
            <a:pPr algn="just"/>
            <a:r>
              <a:rPr lang="en-US" sz="2000" dirty="0">
                <a:solidFill>
                  <a:srgbClr val="333333"/>
                </a:solidFill>
                <a:latin typeface="-apple-system"/>
              </a:rPr>
              <a:t>standard hydrogen </a:t>
            </a:r>
          </a:p>
          <a:p>
            <a:pPr algn="just"/>
            <a:r>
              <a:rPr lang="en-US" sz="2000" dirty="0">
                <a:solidFill>
                  <a:srgbClr val="333333"/>
                </a:solidFill>
                <a:latin typeface="-apple-system"/>
              </a:rPr>
              <a:t>electrode (SHE) is </a:t>
            </a:r>
          </a:p>
          <a:p>
            <a:pPr algn="just"/>
            <a:r>
              <a:rPr lang="en-US" sz="2000" dirty="0">
                <a:solidFill>
                  <a:srgbClr val="333333"/>
                </a:solidFill>
                <a:latin typeface="-apple-system"/>
              </a:rPr>
              <a:t>estimated to be </a:t>
            </a:r>
          </a:p>
          <a:p>
            <a:pPr algn="just"/>
            <a:r>
              <a:rPr lang="en-US" sz="2000" dirty="0">
                <a:solidFill>
                  <a:srgbClr val="333333"/>
                </a:solidFill>
                <a:latin typeface="-apple-system"/>
              </a:rPr>
              <a:t>4.44 ± 0.02 V at 25 °C </a:t>
            </a:r>
          </a:p>
          <a:p>
            <a:pPr algn="just"/>
            <a:endParaRPr lang="en-US" sz="2000" dirty="0">
              <a:solidFill>
                <a:srgbClr val="333333"/>
              </a:solidFill>
              <a:latin typeface="-apple-system"/>
            </a:endParaRPr>
          </a:p>
          <a:p>
            <a:pPr algn="just"/>
            <a:r>
              <a:rPr lang="en-US" sz="2000" dirty="0">
                <a:solidFill>
                  <a:srgbClr val="333333"/>
                </a:solidFill>
                <a:latin typeface="-apple-system"/>
              </a:rPr>
              <a:t>However, for the ease of comparison with </a:t>
            </a:r>
          </a:p>
          <a:p>
            <a:pPr algn="just"/>
            <a:r>
              <a:rPr lang="en-US" sz="2000" dirty="0">
                <a:solidFill>
                  <a:srgbClr val="333333"/>
                </a:solidFill>
                <a:latin typeface="-apple-system"/>
              </a:rPr>
              <a:t>other electrode </a:t>
            </a:r>
          </a:p>
          <a:p>
            <a:pPr algn="just"/>
            <a:r>
              <a:rPr lang="en-US" sz="2000" dirty="0">
                <a:solidFill>
                  <a:srgbClr val="333333"/>
                </a:solidFill>
                <a:latin typeface="-apple-system"/>
              </a:rPr>
              <a:t>potentials, the SHE is </a:t>
            </a:r>
          </a:p>
          <a:p>
            <a:pPr algn="just"/>
            <a:r>
              <a:rPr lang="en-US" sz="2000" dirty="0">
                <a:solidFill>
                  <a:srgbClr val="333333"/>
                </a:solidFill>
                <a:latin typeface="-apple-system"/>
              </a:rPr>
              <a:t>given a reference </a:t>
            </a:r>
          </a:p>
          <a:p>
            <a:pPr algn="just"/>
            <a:r>
              <a:rPr lang="en-US" sz="2000" dirty="0">
                <a:solidFill>
                  <a:srgbClr val="333333"/>
                </a:solidFill>
                <a:latin typeface="-apple-system"/>
              </a:rPr>
              <a:t>potential of 0 V at all </a:t>
            </a:r>
          </a:p>
          <a:p>
            <a:pPr algn="just"/>
            <a:r>
              <a:rPr lang="en-US" sz="2000" dirty="0">
                <a:solidFill>
                  <a:srgbClr val="333333"/>
                </a:solidFill>
                <a:latin typeface="-apple-system"/>
              </a:rPr>
              <a:t>temperatures</a:t>
            </a:r>
            <a:endParaRPr lang="en-US" sz="2000" dirty="0"/>
          </a:p>
        </p:txBody>
      </p:sp>
      <p:pic>
        <p:nvPicPr>
          <p:cNvPr id="3" name="Picture 2">
            <a:extLst>
              <a:ext uri="{FF2B5EF4-FFF2-40B4-BE49-F238E27FC236}">
                <a16:creationId xmlns:a16="http://schemas.microsoft.com/office/drawing/2014/main" xmlns="" id="{E6E30B3E-F89C-4010-8125-8F6AC4320E6A}"/>
              </a:ext>
            </a:extLst>
          </p:cNvPr>
          <p:cNvPicPr>
            <a:picLocks noChangeAspect="1"/>
          </p:cNvPicPr>
          <p:nvPr/>
        </p:nvPicPr>
        <p:blipFill>
          <a:blip r:embed="rId2"/>
          <a:stretch>
            <a:fillRect/>
          </a:stretch>
        </p:blipFill>
        <p:spPr>
          <a:xfrm>
            <a:off x="3048000" y="137160"/>
            <a:ext cx="8924851" cy="6583680"/>
          </a:xfrm>
          <a:prstGeom prst="rect">
            <a:avLst/>
          </a:prstGeom>
        </p:spPr>
      </p:pic>
    </p:spTree>
    <p:extLst>
      <p:ext uri="{BB962C8B-B14F-4D97-AF65-F5344CB8AC3E}">
        <p14:creationId xmlns:p14="http://schemas.microsoft.com/office/powerpoint/2010/main" val="79495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0AD9099-D2BF-414F-98C6-2FDF04FD88FE}"/>
              </a:ext>
            </a:extLst>
          </p:cNvPr>
          <p:cNvPicPr>
            <a:picLocks noChangeAspect="1"/>
          </p:cNvPicPr>
          <p:nvPr/>
        </p:nvPicPr>
        <p:blipFill>
          <a:blip r:embed="rId2"/>
          <a:stretch>
            <a:fillRect/>
          </a:stretch>
        </p:blipFill>
        <p:spPr>
          <a:xfrm>
            <a:off x="1603104" y="182880"/>
            <a:ext cx="8755341" cy="6492240"/>
          </a:xfrm>
          <a:prstGeom prst="rect">
            <a:avLst/>
          </a:prstGeom>
        </p:spPr>
      </p:pic>
      <p:sp>
        <p:nvSpPr>
          <p:cNvPr id="4" name="Rectangle 3">
            <a:extLst>
              <a:ext uri="{FF2B5EF4-FFF2-40B4-BE49-F238E27FC236}">
                <a16:creationId xmlns:a16="http://schemas.microsoft.com/office/drawing/2014/main" xmlns="" id="{4DFAE405-C9D6-469A-A951-D7FB811956B7}"/>
              </a:ext>
            </a:extLst>
          </p:cNvPr>
          <p:cNvSpPr/>
          <p:nvPr/>
        </p:nvSpPr>
        <p:spPr>
          <a:xfrm>
            <a:off x="8104326" y="5598541"/>
            <a:ext cx="3716613" cy="923330"/>
          </a:xfrm>
          <a:prstGeom prst="rect">
            <a:avLst/>
          </a:prstGeom>
        </p:spPr>
        <p:txBody>
          <a:bodyPr wrap="square">
            <a:spAutoFit/>
          </a:bodyPr>
          <a:lstStyle/>
          <a:p>
            <a:r>
              <a:rPr lang="en-US" dirty="0">
                <a:solidFill>
                  <a:srgbClr val="222222"/>
                </a:solidFill>
                <a:latin typeface="arial" panose="020B0604020202020204" pitchFamily="34" charset="0"/>
              </a:rPr>
              <a:t>A </a:t>
            </a:r>
            <a:r>
              <a:rPr lang="en-US" b="1" dirty="0">
                <a:solidFill>
                  <a:srgbClr val="222222"/>
                </a:solidFill>
                <a:latin typeface="arial" panose="020B0604020202020204" pitchFamily="34" charset="0"/>
              </a:rPr>
              <a:t>pacemaker</a:t>
            </a:r>
            <a:r>
              <a:rPr lang="en-US" dirty="0">
                <a:solidFill>
                  <a:srgbClr val="222222"/>
                </a:solidFill>
                <a:latin typeface="arial" panose="020B0604020202020204" pitchFamily="34" charset="0"/>
              </a:rPr>
              <a:t> is a device that uses electrical pulses to prompt the </a:t>
            </a:r>
          </a:p>
          <a:p>
            <a:r>
              <a:rPr lang="en-US" dirty="0">
                <a:solidFill>
                  <a:srgbClr val="222222"/>
                </a:solidFill>
                <a:latin typeface="arial" panose="020B0604020202020204" pitchFamily="34" charset="0"/>
              </a:rPr>
              <a:t>heart to beat at a normal rate.</a:t>
            </a:r>
            <a:endParaRPr lang="en-US" dirty="0"/>
          </a:p>
        </p:txBody>
      </p:sp>
    </p:spTree>
    <p:extLst>
      <p:ext uri="{BB962C8B-B14F-4D97-AF65-F5344CB8AC3E}">
        <p14:creationId xmlns:p14="http://schemas.microsoft.com/office/powerpoint/2010/main" val="3699379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13B00E3-55FB-4F9D-BF77-81B24FB6667E}"/>
              </a:ext>
            </a:extLst>
          </p:cNvPr>
          <p:cNvPicPr>
            <a:picLocks noChangeAspect="1"/>
          </p:cNvPicPr>
          <p:nvPr/>
        </p:nvPicPr>
        <p:blipFill>
          <a:blip r:embed="rId2"/>
          <a:stretch>
            <a:fillRect/>
          </a:stretch>
        </p:blipFill>
        <p:spPr>
          <a:xfrm>
            <a:off x="1956767" y="411480"/>
            <a:ext cx="8440513" cy="6309360"/>
          </a:xfrm>
          <a:prstGeom prst="rect">
            <a:avLst/>
          </a:prstGeom>
        </p:spPr>
      </p:pic>
      <p:sp>
        <p:nvSpPr>
          <p:cNvPr id="3" name="TextBox 2">
            <a:extLst>
              <a:ext uri="{FF2B5EF4-FFF2-40B4-BE49-F238E27FC236}">
                <a16:creationId xmlns:a16="http://schemas.microsoft.com/office/drawing/2014/main" xmlns="" id="{5221FABC-D9DF-40DC-8AD3-66AF06F9E5EA}"/>
              </a:ext>
            </a:extLst>
          </p:cNvPr>
          <p:cNvSpPr txBox="1"/>
          <p:nvPr/>
        </p:nvSpPr>
        <p:spPr>
          <a:xfrm>
            <a:off x="8967080" y="622851"/>
            <a:ext cx="1430200" cy="369332"/>
          </a:xfrm>
          <a:prstGeom prst="rect">
            <a:avLst/>
          </a:prstGeom>
          <a:solidFill>
            <a:schemeClr val="bg1"/>
          </a:solidFill>
        </p:spPr>
        <p:txBody>
          <a:bodyPr wrap="none" rtlCol="0">
            <a:spAutoFit/>
          </a:bodyPr>
          <a:lstStyle/>
          <a:p>
            <a:r>
              <a:rPr lang="en-US" dirty="0"/>
              <a:t>unchanged </a:t>
            </a:r>
          </a:p>
        </p:txBody>
      </p:sp>
    </p:spTree>
    <p:extLst>
      <p:ext uri="{BB962C8B-B14F-4D97-AF65-F5344CB8AC3E}">
        <p14:creationId xmlns:p14="http://schemas.microsoft.com/office/powerpoint/2010/main" val="1806654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612845"/>
            <a:ext cx="11329416" cy="4124206"/>
          </a:xfrm>
          <a:prstGeom prst="rect">
            <a:avLst/>
          </a:prstGeom>
        </p:spPr>
        <p:txBody>
          <a:bodyPr wrap="square">
            <a:spAutoFit/>
          </a:bodyPr>
          <a:lstStyle/>
          <a:p>
            <a:r>
              <a:rPr lang="en-US" sz="2800" b="1" dirty="0" smtClean="0"/>
              <a:t>Practice:</a:t>
            </a:r>
          </a:p>
          <a:p>
            <a:r>
              <a:rPr lang="en-US" dirty="0" smtClean="0"/>
              <a:t>A </a:t>
            </a:r>
            <a:r>
              <a:rPr lang="en-US" dirty="0"/>
              <a:t>chemist has constructed a galvanic cell consisting of two beakers. One beaker contains a strip of tin </a:t>
            </a:r>
            <a:endParaRPr lang="en-US" dirty="0" smtClean="0"/>
          </a:p>
          <a:p>
            <a:r>
              <a:rPr lang="en-US" dirty="0" smtClean="0"/>
              <a:t>immersed </a:t>
            </a:r>
            <a:r>
              <a:rPr lang="en-US" dirty="0"/>
              <a:t>in aqueous sulfuric acid, and the other contains a platinum electrode immersed in aqueous </a:t>
            </a:r>
            <a:endParaRPr lang="en-US" dirty="0" smtClean="0"/>
          </a:p>
          <a:p>
            <a:r>
              <a:rPr lang="en-US" dirty="0" smtClean="0"/>
              <a:t>nitric </a:t>
            </a:r>
            <a:r>
              <a:rPr lang="en-US" dirty="0"/>
              <a:t>acid. The two solutions are connected by a salt bridge, and the electrodes are connected by a wire. Current begins to flow, and bubbles of a gas appear at the platinum electrode. The spontaneous redox </a:t>
            </a:r>
            <a:endParaRPr lang="en-US" dirty="0" smtClean="0"/>
          </a:p>
          <a:p>
            <a:r>
              <a:rPr lang="en-US" dirty="0" smtClean="0"/>
              <a:t>reaction </a:t>
            </a:r>
            <a:r>
              <a:rPr lang="en-US" dirty="0"/>
              <a:t>that occurs is described by the following balanced chemical equation:</a:t>
            </a:r>
          </a:p>
          <a:p>
            <a:endParaRPr lang="en-US" dirty="0"/>
          </a:p>
          <a:p>
            <a:r>
              <a:rPr lang="en-US" dirty="0"/>
              <a:t>3Sn(s)+</a:t>
            </a:r>
            <a:r>
              <a:rPr lang="en-US" dirty="0" smtClean="0"/>
              <a:t>2NO</a:t>
            </a:r>
            <a:r>
              <a:rPr lang="en-US" baseline="-25000" dirty="0" smtClean="0"/>
              <a:t>3</a:t>
            </a:r>
            <a:r>
              <a:rPr lang="en-US" baseline="30000" dirty="0" smtClean="0"/>
              <a:t>-</a:t>
            </a:r>
            <a:r>
              <a:rPr lang="en-US" baseline="-25000" dirty="0" smtClean="0"/>
              <a:t>(</a:t>
            </a:r>
            <a:r>
              <a:rPr lang="en-US" baseline="-25000" dirty="0" err="1" smtClean="0"/>
              <a:t>aq</a:t>
            </a:r>
            <a:r>
              <a:rPr lang="en-US" baseline="-25000" dirty="0"/>
              <a:t>)</a:t>
            </a:r>
            <a:r>
              <a:rPr lang="en-US" dirty="0"/>
              <a:t>+8H</a:t>
            </a:r>
            <a:r>
              <a:rPr lang="en-US" baseline="30000" dirty="0"/>
              <a:t>+</a:t>
            </a:r>
            <a:r>
              <a:rPr lang="en-US" baseline="-25000" dirty="0"/>
              <a:t>(</a:t>
            </a:r>
            <a:r>
              <a:rPr lang="en-US" baseline="-25000" dirty="0" err="1"/>
              <a:t>aq</a:t>
            </a:r>
            <a:r>
              <a:rPr lang="en-US" baseline="-25000" dirty="0"/>
              <a:t>)</a:t>
            </a:r>
            <a:r>
              <a:rPr lang="en-US" dirty="0"/>
              <a:t>→3Sn</a:t>
            </a:r>
            <a:r>
              <a:rPr lang="en-US" baseline="30000" dirty="0"/>
              <a:t>2+</a:t>
            </a:r>
            <a:r>
              <a:rPr lang="en-US" baseline="-25000" dirty="0"/>
              <a:t>(</a:t>
            </a:r>
            <a:r>
              <a:rPr lang="en-US" baseline="-25000" dirty="0" err="1"/>
              <a:t>aq</a:t>
            </a:r>
            <a:r>
              <a:rPr lang="en-US" baseline="-25000" dirty="0"/>
              <a:t>)</a:t>
            </a:r>
            <a:r>
              <a:rPr lang="en-US" dirty="0"/>
              <a:t>+2NO</a:t>
            </a:r>
            <a:r>
              <a:rPr lang="en-US" baseline="-25000" dirty="0"/>
              <a:t>(g)</a:t>
            </a:r>
            <a:r>
              <a:rPr lang="en-US" dirty="0"/>
              <a:t>+4H</a:t>
            </a:r>
            <a:r>
              <a:rPr lang="en-US" baseline="-25000" dirty="0"/>
              <a:t>2</a:t>
            </a:r>
            <a:r>
              <a:rPr lang="en-US" dirty="0"/>
              <a:t>O</a:t>
            </a:r>
            <a:r>
              <a:rPr lang="en-US" baseline="-25000" dirty="0"/>
              <a:t>(l)</a:t>
            </a:r>
          </a:p>
          <a:p>
            <a:r>
              <a:rPr lang="en-US" dirty="0"/>
              <a:t> </a:t>
            </a:r>
          </a:p>
          <a:p>
            <a:r>
              <a:rPr lang="en-US" dirty="0"/>
              <a:t>For this galvanic cell,</a:t>
            </a:r>
          </a:p>
          <a:p>
            <a:endParaRPr lang="en-US" dirty="0"/>
          </a:p>
          <a:p>
            <a:r>
              <a:rPr lang="en-US" dirty="0" smtClean="0"/>
              <a:t>a) Write </a:t>
            </a:r>
            <a:r>
              <a:rPr lang="en-US" dirty="0"/>
              <a:t>the half-reaction that occurs at each electrode.</a:t>
            </a:r>
          </a:p>
          <a:p>
            <a:r>
              <a:rPr lang="en-US" dirty="0" smtClean="0"/>
              <a:t>b) Indicate </a:t>
            </a:r>
            <a:r>
              <a:rPr lang="en-US" dirty="0"/>
              <a:t>which electrode is the cathode and which is the anode.</a:t>
            </a:r>
          </a:p>
          <a:p>
            <a:r>
              <a:rPr lang="en-US" dirty="0" smtClean="0"/>
              <a:t>c) Indicate </a:t>
            </a:r>
            <a:r>
              <a:rPr lang="en-US" dirty="0"/>
              <a:t>which electrode is the positive electrode and which is the negative electrode.</a:t>
            </a:r>
          </a:p>
        </p:txBody>
      </p:sp>
    </p:spTree>
    <p:extLst>
      <p:ext uri="{BB962C8B-B14F-4D97-AF65-F5344CB8AC3E}">
        <p14:creationId xmlns:p14="http://schemas.microsoft.com/office/powerpoint/2010/main" val="3099530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944" y="751344"/>
            <a:ext cx="11320272" cy="4062651"/>
          </a:xfrm>
          <a:prstGeom prst="rect">
            <a:avLst/>
          </a:prstGeom>
        </p:spPr>
        <p:txBody>
          <a:bodyPr wrap="square">
            <a:spAutoFit/>
          </a:bodyPr>
          <a:lstStyle/>
          <a:p>
            <a:r>
              <a:rPr lang="en-US" sz="2400" b="1" dirty="0" smtClean="0"/>
              <a:t>Practice:</a:t>
            </a:r>
          </a:p>
          <a:p>
            <a:r>
              <a:rPr lang="en-US" dirty="0" smtClean="0"/>
              <a:t>Consider </a:t>
            </a:r>
            <a:r>
              <a:rPr lang="en-US" dirty="0"/>
              <a:t>a simple galvanic cell consisting of two beakers connected by a salt bridge. One beaker contains a solution of  </a:t>
            </a:r>
            <a:r>
              <a:rPr lang="en-US" dirty="0" smtClean="0"/>
              <a:t>MnO</a:t>
            </a:r>
            <a:r>
              <a:rPr lang="en-US" baseline="-25000" dirty="0" smtClean="0"/>
              <a:t>4</a:t>
            </a:r>
            <a:r>
              <a:rPr lang="en-US" baseline="30000" dirty="0" smtClean="0"/>
              <a:t>-</a:t>
            </a:r>
            <a:r>
              <a:rPr lang="en-US" dirty="0" smtClean="0"/>
              <a:t>  </a:t>
            </a:r>
            <a:r>
              <a:rPr lang="en-US" dirty="0"/>
              <a:t>in dilute sulfuric acid and has a Pt electrode. The other beaker contains a solution </a:t>
            </a:r>
            <a:endParaRPr lang="en-US" dirty="0" smtClean="0"/>
          </a:p>
          <a:p>
            <a:r>
              <a:rPr lang="en-US" dirty="0" smtClean="0"/>
              <a:t>of  </a:t>
            </a:r>
            <a:r>
              <a:rPr lang="en-US" dirty="0"/>
              <a:t>Sn</a:t>
            </a:r>
            <a:r>
              <a:rPr lang="en-US" baseline="30000" dirty="0"/>
              <a:t>2+  </a:t>
            </a:r>
            <a:r>
              <a:rPr lang="en-US" dirty="0"/>
              <a:t>in dilute sulfuric acid, also with a Pt electrode. When the two electrodes are connected by a wire, current flows and a spontaneous reaction occurs that is described by the following balanced chemical </a:t>
            </a:r>
            <a:endParaRPr lang="en-US" dirty="0" smtClean="0"/>
          </a:p>
          <a:p>
            <a:r>
              <a:rPr lang="en-US" dirty="0" smtClean="0"/>
              <a:t>equation</a:t>
            </a:r>
            <a:r>
              <a:rPr lang="en-US" dirty="0"/>
              <a:t>:</a:t>
            </a:r>
          </a:p>
          <a:p>
            <a:endParaRPr lang="en-US" dirty="0"/>
          </a:p>
          <a:p>
            <a:r>
              <a:rPr lang="en-US" dirty="0" smtClean="0"/>
              <a:t>2MnO</a:t>
            </a:r>
            <a:r>
              <a:rPr lang="en-US" baseline="-25000" dirty="0" smtClean="0"/>
              <a:t>4(</a:t>
            </a:r>
            <a:r>
              <a:rPr lang="en-US" baseline="-25000" dirty="0" err="1" smtClean="0"/>
              <a:t>aq</a:t>
            </a:r>
            <a:r>
              <a:rPr lang="en-US" baseline="-25000" dirty="0"/>
              <a:t>)</a:t>
            </a:r>
            <a:r>
              <a:rPr lang="en-US" dirty="0"/>
              <a:t>+5Sn</a:t>
            </a:r>
            <a:r>
              <a:rPr lang="en-US" baseline="30000" dirty="0"/>
              <a:t>2+</a:t>
            </a:r>
            <a:r>
              <a:rPr lang="en-US" baseline="-25000" dirty="0"/>
              <a:t>(</a:t>
            </a:r>
            <a:r>
              <a:rPr lang="en-US" baseline="-25000" dirty="0" err="1"/>
              <a:t>aq</a:t>
            </a:r>
            <a:r>
              <a:rPr lang="en-US" baseline="-25000" dirty="0"/>
              <a:t>)</a:t>
            </a:r>
            <a:r>
              <a:rPr lang="en-US" dirty="0"/>
              <a:t>+16H</a:t>
            </a:r>
            <a:r>
              <a:rPr lang="en-US" baseline="30000" dirty="0"/>
              <a:t>+</a:t>
            </a:r>
            <a:r>
              <a:rPr lang="en-US" baseline="-25000" dirty="0"/>
              <a:t>(</a:t>
            </a:r>
            <a:r>
              <a:rPr lang="en-US" baseline="-25000" dirty="0" err="1"/>
              <a:t>aq</a:t>
            </a:r>
            <a:r>
              <a:rPr lang="en-US" baseline="-25000" dirty="0"/>
              <a:t>)</a:t>
            </a:r>
            <a:r>
              <a:rPr lang="en-US" dirty="0"/>
              <a:t>→2Mn</a:t>
            </a:r>
            <a:r>
              <a:rPr lang="en-US" baseline="30000" dirty="0"/>
              <a:t>2+</a:t>
            </a:r>
            <a:r>
              <a:rPr lang="en-US" baseline="-25000" dirty="0"/>
              <a:t>(</a:t>
            </a:r>
            <a:r>
              <a:rPr lang="en-US" baseline="-25000" dirty="0" err="1"/>
              <a:t>aq</a:t>
            </a:r>
            <a:r>
              <a:rPr lang="en-US" baseline="-25000" dirty="0"/>
              <a:t>)</a:t>
            </a:r>
            <a:r>
              <a:rPr lang="en-US" dirty="0"/>
              <a:t>+5Sn</a:t>
            </a:r>
            <a:r>
              <a:rPr lang="en-US" baseline="30000" dirty="0"/>
              <a:t>4+</a:t>
            </a:r>
            <a:r>
              <a:rPr lang="en-US" baseline="-25000" dirty="0"/>
              <a:t>(</a:t>
            </a:r>
            <a:r>
              <a:rPr lang="en-US" baseline="-25000" dirty="0" err="1"/>
              <a:t>aq</a:t>
            </a:r>
            <a:r>
              <a:rPr lang="en-US" baseline="-25000" dirty="0"/>
              <a:t>)</a:t>
            </a:r>
            <a:r>
              <a:rPr lang="en-US" dirty="0"/>
              <a:t>+8H</a:t>
            </a:r>
            <a:r>
              <a:rPr lang="en-US" baseline="-25000" dirty="0"/>
              <a:t>2</a:t>
            </a:r>
            <a:r>
              <a:rPr lang="en-US" dirty="0"/>
              <a:t>O</a:t>
            </a:r>
            <a:r>
              <a:rPr lang="en-US" baseline="-25000" dirty="0"/>
              <a:t>(l)</a:t>
            </a:r>
          </a:p>
          <a:p>
            <a:r>
              <a:rPr lang="en-US" dirty="0"/>
              <a:t> </a:t>
            </a:r>
          </a:p>
          <a:p>
            <a:r>
              <a:rPr lang="en-US" dirty="0"/>
              <a:t>For this galvanic cell,</a:t>
            </a:r>
          </a:p>
          <a:p>
            <a:endParaRPr lang="en-US" dirty="0"/>
          </a:p>
          <a:p>
            <a:r>
              <a:rPr lang="en-US" dirty="0" smtClean="0"/>
              <a:t>a) Write </a:t>
            </a:r>
            <a:r>
              <a:rPr lang="en-US" dirty="0"/>
              <a:t>the half-reaction that occurs at each electrode.</a:t>
            </a:r>
          </a:p>
          <a:p>
            <a:r>
              <a:rPr lang="en-US" dirty="0" smtClean="0"/>
              <a:t>b) Indicate </a:t>
            </a:r>
            <a:r>
              <a:rPr lang="en-US" dirty="0"/>
              <a:t>which electrode is the cathode and which is the anode.</a:t>
            </a:r>
          </a:p>
          <a:p>
            <a:r>
              <a:rPr lang="en-US" dirty="0" smtClean="0"/>
              <a:t>c) Indicate </a:t>
            </a:r>
            <a:r>
              <a:rPr lang="en-US" dirty="0"/>
              <a:t>which electrode is positive and which is negative.</a:t>
            </a:r>
          </a:p>
        </p:txBody>
      </p:sp>
    </p:spTree>
    <p:extLst>
      <p:ext uri="{BB962C8B-B14F-4D97-AF65-F5344CB8AC3E}">
        <p14:creationId xmlns:p14="http://schemas.microsoft.com/office/powerpoint/2010/main" val="30573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388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2D1E76-C413-4AFF-A682-6E0EB547F5B9}"/>
              </a:ext>
            </a:extLst>
          </p:cNvPr>
          <p:cNvSpPr/>
          <p:nvPr/>
        </p:nvSpPr>
        <p:spPr>
          <a:xfrm>
            <a:off x="3949146" y="2540854"/>
            <a:ext cx="5314123" cy="1446550"/>
          </a:xfrm>
          <a:prstGeom prst="rect">
            <a:avLst/>
          </a:prstGeom>
        </p:spPr>
        <p:txBody>
          <a:bodyPr wrap="square">
            <a:spAutoFit/>
          </a:bodyPr>
          <a:lstStyle/>
          <a:p>
            <a:r>
              <a:rPr lang="en-US" sz="2800" b="1" dirty="0"/>
              <a:t>Electrolysis</a:t>
            </a:r>
          </a:p>
          <a:p>
            <a:r>
              <a:rPr lang="en-US" sz="2000" b="1" dirty="0"/>
              <a:t>Chapter 24</a:t>
            </a:r>
          </a:p>
          <a:p>
            <a:r>
              <a:rPr lang="en-US" sz="2000" b="1" dirty="0"/>
              <a:t>Essential of Physical Chemistry</a:t>
            </a:r>
          </a:p>
          <a:p>
            <a:r>
              <a:rPr lang="en-US" sz="2000" b="1" dirty="0"/>
              <a:t>Ball and Tuli</a:t>
            </a:r>
          </a:p>
        </p:txBody>
      </p:sp>
    </p:spTree>
    <p:extLst>
      <p:ext uri="{BB962C8B-B14F-4D97-AF65-F5344CB8AC3E}">
        <p14:creationId xmlns:p14="http://schemas.microsoft.com/office/powerpoint/2010/main" val="249367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7246" y="174937"/>
            <a:ext cx="3546740" cy="584775"/>
          </a:xfrm>
          <a:prstGeom prst="rect">
            <a:avLst/>
          </a:prstGeom>
        </p:spPr>
        <p:txBody>
          <a:bodyPr wrap="none">
            <a:spAutoFit/>
          </a:bodyPr>
          <a:lstStyle/>
          <a:p>
            <a:r>
              <a:rPr lang="en-US" altLang="ko-KR" sz="3200" b="1" dirty="0">
                <a:latin typeface="Calibri" panose="020F0502020204030204" pitchFamily="34" charset="0"/>
              </a:rPr>
              <a:t>Electrochemical cell</a:t>
            </a:r>
          </a:p>
        </p:txBody>
      </p:sp>
      <p:sp>
        <p:nvSpPr>
          <p:cNvPr id="3" name="Rectangle 2"/>
          <p:cNvSpPr/>
          <p:nvPr/>
        </p:nvSpPr>
        <p:spPr>
          <a:xfrm>
            <a:off x="1093861" y="870407"/>
            <a:ext cx="9827663" cy="707886"/>
          </a:xfrm>
          <a:prstGeom prst="rect">
            <a:avLst/>
          </a:prstGeom>
        </p:spPr>
        <p:txBody>
          <a:bodyPr wrap="square">
            <a:spAutoFit/>
          </a:bodyPr>
          <a:lstStyle/>
          <a:p>
            <a:r>
              <a:rPr lang="en-US" altLang="ko-KR" sz="2000" dirty="0"/>
              <a:t>An </a:t>
            </a:r>
            <a:r>
              <a:rPr lang="en-US" altLang="ko-KR" sz="2000" b="1" dirty="0"/>
              <a:t>electrochemical cell </a:t>
            </a:r>
            <a:r>
              <a:rPr lang="en-US" altLang="ko-KR" sz="2000" dirty="0"/>
              <a:t>is a device capable of either generating electrical energy from chemical reactions or using electrical energy to cause chemical reactions. </a:t>
            </a:r>
          </a:p>
        </p:txBody>
      </p:sp>
      <p:sp>
        <p:nvSpPr>
          <p:cNvPr id="4" name="Rectangle 3"/>
          <p:cNvSpPr/>
          <p:nvPr/>
        </p:nvSpPr>
        <p:spPr>
          <a:xfrm>
            <a:off x="3170489" y="2050654"/>
            <a:ext cx="7631395" cy="923330"/>
          </a:xfrm>
          <a:prstGeom prst="rect">
            <a:avLst/>
          </a:prstGeom>
        </p:spPr>
        <p:txBody>
          <a:bodyPr wrap="square">
            <a:spAutoFit/>
          </a:bodyPr>
          <a:lstStyle/>
          <a:p>
            <a:r>
              <a:rPr lang="en-US" altLang="ko-KR" b="1" dirty="0"/>
              <a:t>A voltaic/galvanic </a:t>
            </a:r>
            <a:r>
              <a:rPr lang="en-US" altLang="ko-KR" dirty="0"/>
              <a:t>cell is an electrochemical cell that derives electrical energy from spontaneous redox reactions taking place within the cell. It has two electrolytes with two electrodes and salt bridge </a:t>
            </a:r>
            <a:endParaRPr lang="ko-KR" altLang="en-US" dirty="0"/>
          </a:p>
        </p:txBody>
      </p:sp>
      <p:sp>
        <p:nvSpPr>
          <p:cNvPr id="5" name="Rectangle 4"/>
          <p:cNvSpPr/>
          <p:nvPr/>
        </p:nvSpPr>
        <p:spPr>
          <a:xfrm>
            <a:off x="3155948" y="3816937"/>
            <a:ext cx="7924231" cy="1200329"/>
          </a:xfrm>
          <a:prstGeom prst="rect">
            <a:avLst/>
          </a:prstGeom>
        </p:spPr>
        <p:txBody>
          <a:bodyPr wrap="square">
            <a:spAutoFit/>
          </a:bodyPr>
          <a:lstStyle/>
          <a:p>
            <a:r>
              <a:rPr lang="en-US" altLang="ko-KR" dirty="0"/>
              <a:t>An electrolytic cell is an electrochemical cell that drives a non-spontaneous redox reaction (electrolysis) through the application of electrical energy.</a:t>
            </a:r>
          </a:p>
          <a:p>
            <a:r>
              <a:rPr lang="en-US" altLang="ko-KR" dirty="0"/>
              <a:t>It has an electrolyte and two electrodes</a:t>
            </a:r>
          </a:p>
        </p:txBody>
      </p:sp>
      <p:sp>
        <p:nvSpPr>
          <p:cNvPr id="6" name="Rectangle 5"/>
          <p:cNvSpPr/>
          <p:nvPr/>
        </p:nvSpPr>
        <p:spPr>
          <a:xfrm>
            <a:off x="1093861" y="1669678"/>
            <a:ext cx="2723118" cy="369332"/>
          </a:xfrm>
          <a:prstGeom prst="rect">
            <a:avLst/>
          </a:prstGeom>
        </p:spPr>
        <p:txBody>
          <a:bodyPr wrap="none">
            <a:spAutoFit/>
          </a:bodyPr>
          <a:lstStyle/>
          <a:p>
            <a:r>
              <a:rPr lang="en-US" altLang="ko-KR" b="1" dirty="0"/>
              <a:t>1. Voltaic/galvanic cell </a:t>
            </a:r>
            <a:endParaRPr lang="ko-KR" altLang="en-US" dirty="0"/>
          </a:p>
        </p:txBody>
      </p:sp>
      <p:sp>
        <p:nvSpPr>
          <p:cNvPr id="7" name="Rectangle 6"/>
          <p:cNvSpPr/>
          <p:nvPr/>
        </p:nvSpPr>
        <p:spPr>
          <a:xfrm>
            <a:off x="1093861" y="3474108"/>
            <a:ext cx="2110771" cy="369332"/>
          </a:xfrm>
          <a:prstGeom prst="rect">
            <a:avLst/>
          </a:prstGeom>
        </p:spPr>
        <p:txBody>
          <a:bodyPr wrap="none">
            <a:spAutoFit/>
          </a:bodyPr>
          <a:lstStyle/>
          <a:p>
            <a:r>
              <a:rPr lang="en-US" altLang="ko-KR" b="1" dirty="0"/>
              <a:t>2. Electrolytic cell</a:t>
            </a:r>
            <a:endParaRPr lang="ko-KR" altLang="en-US" b="1" dirty="0"/>
          </a:p>
        </p:txBody>
      </p:sp>
      <p:sp>
        <p:nvSpPr>
          <p:cNvPr id="10" name="Rectangle 9"/>
          <p:cNvSpPr/>
          <p:nvPr/>
        </p:nvSpPr>
        <p:spPr>
          <a:xfrm>
            <a:off x="3155948" y="5175429"/>
            <a:ext cx="1280160" cy="369332"/>
          </a:xfrm>
          <a:prstGeom prst="rect">
            <a:avLst/>
          </a:prstGeom>
        </p:spPr>
        <p:txBody>
          <a:bodyPr wrap="square">
            <a:spAutoFit/>
          </a:bodyPr>
          <a:lstStyle/>
          <a:p>
            <a:r>
              <a:rPr lang="en-US" altLang="ko-KR" dirty="0"/>
              <a:t>Example:</a:t>
            </a:r>
            <a:endParaRPr lang="ko-KR" altLang="en-US" dirty="0"/>
          </a:p>
        </p:txBody>
      </p:sp>
      <p:sp>
        <p:nvSpPr>
          <p:cNvPr id="11" name="Rectangle 10"/>
          <p:cNvSpPr/>
          <p:nvPr/>
        </p:nvSpPr>
        <p:spPr>
          <a:xfrm>
            <a:off x="4278489" y="5466975"/>
            <a:ext cx="6096000" cy="1200329"/>
          </a:xfrm>
          <a:prstGeom prst="rect">
            <a:avLst/>
          </a:prstGeom>
        </p:spPr>
        <p:txBody>
          <a:bodyPr>
            <a:spAutoFit/>
          </a:bodyPr>
          <a:lstStyle/>
          <a:p>
            <a:r>
              <a:rPr lang="en-US" altLang="ko-KR" dirty="0"/>
              <a:t>Decomposition of water into H2 and O2, </a:t>
            </a:r>
          </a:p>
          <a:p>
            <a:r>
              <a:rPr lang="en-US" altLang="ko-KR" dirty="0"/>
              <a:t>Extraction of metal, </a:t>
            </a:r>
          </a:p>
          <a:p>
            <a:r>
              <a:rPr lang="en-US" altLang="ko-KR" dirty="0"/>
              <a:t>bauxite into </a:t>
            </a:r>
            <a:r>
              <a:rPr lang="en-US" altLang="ko-KR" dirty="0" err="1"/>
              <a:t>aluminium</a:t>
            </a:r>
            <a:r>
              <a:rPr lang="en-US" altLang="ko-KR" dirty="0"/>
              <a:t> and other chemicals. Electroplating</a:t>
            </a:r>
            <a:endParaRPr lang="ko-KR" altLang="en-US" dirty="0"/>
          </a:p>
        </p:txBody>
      </p:sp>
      <p:sp>
        <p:nvSpPr>
          <p:cNvPr id="13" name="Rectangle 12"/>
          <p:cNvSpPr/>
          <p:nvPr/>
        </p:nvSpPr>
        <p:spPr>
          <a:xfrm>
            <a:off x="4159363" y="3009455"/>
            <a:ext cx="3057697" cy="369332"/>
          </a:xfrm>
          <a:prstGeom prst="rect">
            <a:avLst/>
          </a:prstGeom>
        </p:spPr>
        <p:txBody>
          <a:bodyPr wrap="none">
            <a:spAutoFit/>
          </a:bodyPr>
          <a:lstStyle/>
          <a:p>
            <a:r>
              <a:rPr lang="en-US" altLang="ko-KR" dirty="0"/>
              <a:t> Electrical battery, Fuel cell </a:t>
            </a:r>
            <a:endParaRPr lang="ko-KR" altLang="en-US" dirty="0"/>
          </a:p>
        </p:txBody>
      </p:sp>
      <p:sp>
        <p:nvSpPr>
          <p:cNvPr id="14" name="Rectangle 13"/>
          <p:cNvSpPr/>
          <p:nvPr/>
        </p:nvSpPr>
        <p:spPr>
          <a:xfrm>
            <a:off x="3170489" y="3009455"/>
            <a:ext cx="1280160" cy="369332"/>
          </a:xfrm>
          <a:prstGeom prst="rect">
            <a:avLst/>
          </a:prstGeom>
        </p:spPr>
        <p:txBody>
          <a:bodyPr wrap="square">
            <a:spAutoFit/>
          </a:bodyPr>
          <a:lstStyle/>
          <a:p>
            <a:r>
              <a:rPr lang="en-US" altLang="ko-KR" dirty="0"/>
              <a:t>Example:</a:t>
            </a:r>
            <a:endParaRPr lang="ko-KR" altLang="en-US" dirty="0"/>
          </a:p>
        </p:txBody>
      </p:sp>
    </p:spTree>
    <p:extLst>
      <p:ext uri="{BB962C8B-B14F-4D97-AF65-F5344CB8AC3E}">
        <p14:creationId xmlns:p14="http://schemas.microsoft.com/office/powerpoint/2010/main" val="74629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991" y="568920"/>
            <a:ext cx="6023044" cy="3416320"/>
          </a:xfrm>
          <a:prstGeom prst="rect">
            <a:avLst/>
          </a:prstGeom>
        </p:spPr>
        <p:txBody>
          <a:bodyPr wrap="square">
            <a:spAutoFit/>
          </a:bodyPr>
          <a:lstStyle/>
          <a:p>
            <a:pPr algn="just"/>
            <a:r>
              <a:rPr lang="en-US" altLang="ko-KR" b="1" i="0" dirty="0">
                <a:solidFill>
                  <a:srgbClr val="333333"/>
                </a:solidFill>
                <a:effectLst/>
                <a:latin typeface="-apple-system"/>
              </a:rPr>
              <a:t>Spontaneous redox reactions</a:t>
            </a:r>
            <a:r>
              <a:rPr lang="en-US" altLang="ko-KR" b="0" i="0" dirty="0">
                <a:solidFill>
                  <a:srgbClr val="333333"/>
                </a:solidFill>
                <a:effectLst/>
                <a:latin typeface="-apple-system"/>
              </a:rPr>
              <a:t> are voluntary reactions which occur with no external intervention. They start by themselves after exceeding the activation energy</a:t>
            </a:r>
            <a:r>
              <a:rPr lang="en-US" altLang="ko-KR" b="0" i="0" dirty="0" smtClean="0">
                <a:solidFill>
                  <a:srgbClr val="333333"/>
                </a:solidFill>
                <a:effectLst/>
                <a:latin typeface="-apple-system"/>
              </a:rPr>
              <a:t>, and </a:t>
            </a:r>
            <a:r>
              <a:rPr lang="en-US" altLang="ko-KR" b="0" i="0" dirty="0">
                <a:solidFill>
                  <a:srgbClr val="333333"/>
                </a:solidFill>
                <a:effectLst/>
                <a:latin typeface="-apple-system"/>
              </a:rPr>
              <a:t>go on till completion of the reactants. </a:t>
            </a:r>
          </a:p>
          <a:p>
            <a:pPr marL="285750" indent="-285750" algn="just">
              <a:buFont typeface="Arial" panose="020B0604020202020204" pitchFamily="34" charset="0"/>
              <a:buChar char="•"/>
            </a:pPr>
            <a:r>
              <a:rPr lang="en-US" altLang="ko-KR" b="0" i="0" dirty="0">
                <a:solidFill>
                  <a:srgbClr val="333333"/>
                </a:solidFill>
                <a:effectLst/>
                <a:latin typeface="-apple-system"/>
              </a:rPr>
              <a:t>Examples include the rusting or corrosion of iron</a:t>
            </a:r>
          </a:p>
          <a:p>
            <a:pPr marL="285750" indent="-285750" algn="just">
              <a:buFont typeface="Arial" panose="020B0604020202020204" pitchFamily="34" charset="0"/>
              <a:buChar char="•"/>
            </a:pPr>
            <a:r>
              <a:rPr lang="en-US" altLang="ko-KR" dirty="0">
                <a:solidFill>
                  <a:srgbClr val="333333"/>
                </a:solidFill>
                <a:latin typeface="-apple-system"/>
              </a:rPr>
              <a:t>Thermodynamically favorable</a:t>
            </a:r>
          </a:p>
          <a:p>
            <a:pPr marL="285750" indent="-285750" algn="just">
              <a:buFont typeface="Arial" panose="020B0604020202020204" pitchFamily="34" charset="0"/>
              <a:buChar char="•"/>
            </a:pPr>
            <a:r>
              <a:rPr lang="en-US" altLang="ko-KR" b="0" i="0" dirty="0">
                <a:solidFill>
                  <a:srgbClr val="333333"/>
                </a:solidFill>
                <a:effectLst/>
                <a:latin typeface="-apple-system"/>
              </a:rPr>
              <a:t>+</a:t>
            </a:r>
            <a:r>
              <a:rPr lang="en-US" altLang="ko-KR" b="0" i="0" dirty="0" err="1">
                <a:solidFill>
                  <a:srgbClr val="333333"/>
                </a:solidFill>
                <a:effectLst/>
                <a:latin typeface="-apple-system"/>
              </a:rPr>
              <a:t>ve</a:t>
            </a:r>
            <a:r>
              <a:rPr lang="en-US" altLang="ko-KR" b="0" i="0" dirty="0">
                <a:solidFill>
                  <a:srgbClr val="333333"/>
                </a:solidFill>
                <a:effectLst/>
                <a:latin typeface="-apple-system"/>
              </a:rPr>
              <a:t> cell potential</a:t>
            </a:r>
          </a:p>
          <a:p>
            <a:pPr marL="285750" indent="-285750" algn="just">
              <a:buFont typeface="Arial" panose="020B0604020202020204" pitchFamily="34" charset="0"/>
              <a:buChar char="•"/>
            </a:pPr>
            <a:r>
              <a:rPr lang="en-US" altLang="ko-KR" dirty="0">
                <a:solidFill>
                  <a:srgbClr val="333333"/>
                </a:solidFill>
                <a:latin typeface="-apple-system"/>
              </a:rPr>
              <a:t>Occur without external power source</a:t>
            </a:r>
            <a:endParaRPr lang="en-US" altLang="ko-KR" b="0" i="0" dirty="0">
              <a:solidFill>
                <a:srgbClr val="333333"/>
              </a:solidFill>
              <a:effectLst/>
              <a:latin typeface="-apple-system"/>
            </a:endParaRPr>
          </a:p>
          <a:p>
            <a:pPr marL="285750" indent="-285750" algn="just">
              <a:buFont typeface="Arial" panose="020B0604020202020204" pitchFamily="34" charset="0"/>
              <a:buChar char="•"/>
            </a:pPr>
            <a:r>
              <a:rPr lang="en-US" altLang="ko-KR" dirty="0" err="1">
                <a:solidFill>
                  <a:srgbClr val="333333"/>
                </a:solidFill>
                <a:latin typeface="-apple-system"/>
              </a:rPr>
              <a:t>Votaic</a:t>
            </a:r>
            <a:r>
              <a:rPr lang="en-US" altLang="ko-KR" dirty="0">
                <a:solidFill>
                  <a:srgbClr val="333333"/>
                </a:solidFill>
                <a:latin typeface="-apple-system"/>
              </a:rPr>
              <a:t>/galvanic cell</a:t>
            </a:r>
            <a:endParaRPr lang="en-US" altLang="ko-KR" b="0" i="0" dirty="0">
              <a:solidFill>
                <a:srgbClr val="333333"/>
              </a:solidFill>
              <a:effectLst/>
              <a:latin typeface="-apple-system"/>
            </a:endParaRPr>
          </a:p>
          <a:p>
            <a:pPr algn="just"/>
            <a:endParaRPr lang="en-US" altLang="ko-KR" b="0" i="0" dirty="0">
              <a:solidFill>
                <a:srgbClr val="333333"/>
              </a:solidFill>
              <a:effectLst/>
              <a:latin typeface="-apple-system"/>
            </a:endParaRPr>
          </a:p>
          <a:p>
            <a:pPr algn="just"/>
            <a:r>
              <a:rPr lang="en-US" altLang="ko-KR" b="0" i="0" dirty="0">
                <a:solidFill>
                  <a:srgbClr val="333333"/>
                </a:solidFill>
                <a:effectLst/>
                <a:latin typeface="-apple-system"/>
              </a:rPr>
              <a:t/>
            </a:r>
            <a:br>
              <a:rPr lang="en-US" altLang="ko-KR" b="0" i="0" dirty="0">
                <a:solidFill>
                  <a:srgbClr val="333333"/>
                </a:solidFill>
                <a:effectLst/>
                <a:latin typeface="-apple-system"/>
              </a:rPr>
            </a:br>
            <a:endParaRPr lang="ko-KR" altLang="en-US" dirty="0"/>
          </a:p>
        </p:txBody>
      </p:sp>
      <p:sp>
        <p:nvSpPr>
          <p:cNvPr id="3" name="Rectangle 2"/>
          <p:cNvSpPr/>
          <p:nvPr/>
        </p:nvSpPr>
        <p:spPr>
          <a:xfrm>
            <a:off x="6515348" y="568920"/>
            <a:ext cx="5481569" cy="3416320"/>
          </a:xfrm>
          <a:prstGeom prst="rect">
            <a:avLst/>
          </a:prstGeom>
        </p:spPr>
        <p:txBody>
          <a:bodyPr wrap="square">
            <a:spAutoFit/>
          </a:bodyPr>
          <a:lstStyle/>
          <a:p>
            <a:pPr algn="just"/>
            <a:r>
              <a:rPr lang="en-US" altLang="ko-KR" b="1" i="0" dirty="0">
                <a:solidFill>
                  <a:srgbClr val="333333"/>
                </a:solidFill>
                <a:effectLst/>
                <a:latin typeface="-apple-system"/>
              </a:rPr>
              <a:t>Non-spontaneous reactions</a:t>
            </a:r>
            <a:r>
              <a:rPr lang="en-US" altLang="ko-KR" b="0" i="0" dirty="0">
                <a:solidFill>
                  <a:srgbClr val="333333"/>
                </a:solidFill>
                <a:effectLst/>
                <a:latin typeface="-apple-system"/>
              </a:rPr>
              <a:t> require an </a:t>
            </a:r>
            <a:r>
              <a:rPr lang="en-US" altLang="ko-KR" b="0" i="0" dirty="0">
                <a:solidFill>
                  <a:srgbClr val="FF0000"/>
                </a:solidFill>
                <a:effectLst/>
                <a:latin typeface="-apple-system"/>
              </a:rPr>
              <a:t>energy input or a catalyst </a:t>
            </a:r>
            <a:r>
              <a:rPr lang="en-US" altLang="ko-KR" b="0" i="0" dirty="0">
                <a:solidFill>
                  <a:srgbClr val="333333"/>
                </a:solidFill>
                <a:effectLst/>
                <a:latin typeface="-apple-system"/>
              </a:rPr>
              <a:t>to lower the energy requirements to take place</a:t>
            </a:r>
            <a:r>
              <a:rPr lang="en-US" altLang="ko-KR" b="0" i="0" dirty="0" smtClean="0">
                <a:solidFill>
                  <a:srgbClr val="333333"/>
                </a:solidFill>
                <a:effectLst/>
                <a:latin typeface="-apple-system"/>
              </a:rPr>
              <a:t>, i.e</a:t>
            </a:r>
            <a:r>
              <a:rPr lang="en-US" altLang="ko-KR" b="0" i="0" dirty="0">
                <a:solidFill>
                  <a:srgbClr val="333333"/>
                </a:solidFill>
                <a:effectLst/>
                <a:latin typeface="-apple-system"/>
              </a:rPr>
              <a:t>. they can only occur if energy is put into the reaction from an external source. </a:t>
            </a:r>
          </a:p>
          <a:p>
            <a:pPr marL="285750" indent="-285750" algn="just">
              <a:buFont typeface="Arial" panose="020B0604020202020204" pitchFamily="34" charset="0"/>
              <a:buChar char="•"/>
            </a:pPr>
            <a:r>
              <a:rPr lang="en-US" altLang="ko-KR" b="0" i="0" dirty="0">
                <a:solidFill>
                  <a:srgbClr val="333333"/>
                </a:solidFill>
                <a:effectLst/>
                <a:latin typeface="-apple-system"/>
              </a:rPr>
              <a:t>Ex: Large number of Organic reactions are not spontaneous.</a:t>
            </a:r>
          </a:p>
          <a:p>
            <a:pPr marL="285750" indent="-285750" algn="just">
              <a:buFont typeface="Arial" panose="020B0604020202020204" pitchFamily="34" charset="0"/>
              <a:buChar char="•"/>
            </a:pPr>
            <a:r>
              <a:rPr lang="en-US" altLang="ko-KR" b="0" i="0" dirty="0">
                <a:solidFill>
                  <a:srgbClr val="333333"/>
                </a:solidFill>
                <a:effectLst/>
                <a:latin typeface="-apple-system"/>
              </a:rPr>
              <a:t> </a:t>
            </a:r>
            <a:r>
              <a:rPr lang="en-US" altLang="ko-KR" dirty="0">
                <a:solidFill>
                  <a:srgbClr val="333333"/>
                </a:solidFill>
                <a:latin typeface="-apple-system"/>
              </a:rPr>
              <a:t>Thermodynamically unfavorable</a:t>
            </a:r>
          </a:p>
          <a:p>
            <a:pPr marL="285750" indent="-285750" algn="just">
              <a:buFont typeface="Arial" panose="020B0604020202020204" pitchFamily="34" charset="0"/>
              <a:buChar char="•"/>
            </a:pPr>
            <a:r>
              <a:rPr lang="en-US" altLang="ko-KR" dirty="0">
                <a:solidFill>
                  <a:srgbClr val="333333"/>
                </a:solidFill>
                <a:latin typeface="-apple-system"/>
              </a:rPr>
              <a:t>-</a:t>
            </a:r>
            <a:r>
              <a:rPr lang="en-US" altLang="ko-KR" dirty="0" err="1">
                <a:solidFill>
                  <a:srgbClr val="333333"/>
                </a:solidFill>
                <a:latin typeface="-apple-system"/>
              </a:rPr>
              <a:t>ve</a:t>
            </a:r>
            <a:r>
              <a:rPr lang="en-US" altLang="ko-KR" dirty="0">
                <a:solidFill>
                  <a:srgbClr val="333333"/>
                </a:solidFill>
                <a:latin typeface="-apple-system"/>
              </a:rPr>
              <a:t> cell potential</a:t>
            </a:r>
          </a:p>
          <a:p>
            <a:pPr marL="285750" indent="-285750" algn="just">
              <a:buFont typeface="Arial" panose="020B0604020202020204" pitchFamily="34" charset="0"/>
              <a:buChar char="•"/>
            </a:pPr>
            <a:r>
              <a:rPr lang="en-US" altLang="ko-KR" dirty="0">
                <a:solidFill>
                  <a:srgbClr val="333333"/>
                </a:solidFill>
                <a:latin typeface="-apple-system"/>
              </a:rPr>
              <a:t>Need external electrical power or Battery to drive the redox reaction</a:t>
            </a:r>
          </a:p>
          <a:p>
            <a:pPr marL="285750" indent="-285750" algn="just">
              <a:buFont typeface="Arial" panose="020B0604020202020204" pitchFamily="34" charset="0"/>
              <a:buChar char="•"/>
            </a:pPr>
            <a:r>
              <a:rPr lang="en-US" altLang="ko-KR" dirty="0">
                <a:solidFill>
                  <a:srgbClr val="333333"/>
                </a:solidFill>
                <a:latin typeface="-apple-system"/>
              </a:rPr>
              <a:t>Electrolytic cell</a:t>
            </a:r>
          </a:p>
          <a:p>
            <a:pPr algn="just"/>
            <a:endParaRPr lang="ko-KR" altLang="en-US" dirty="0"/>
          </a:p>
        </p:txBody>
      </p:sp>
      <p:pic>
        <p:nvPicPr>
          <p:cNvPr id="4" name="Picture 3"/>
          <p:cNvPicPr>
            <a:picLocks noChangeAspect="1"/>
          </p:cNvPicPr>
          <p:nvPr/>
        </p:nvPicPr>
        <p:blipFill>
          <a:blip r:embed="rId2"/>
          <a:stretch>
            <a:fillRect/>
          </a:stretch>
        </p:blipFill>
        <p:spPr>
          <a:xfrm>
            <a:off x="584378" y="3722275"/>
            <a:ext cx="4648809" cy="2834640"/>
          </a:xfrm>
          <a:prstGeom prst="rect">
            <a:avLst/>
          </a:prstGeom>
        </p:spPr>
      </p:pic>
    </p:spTree>
    <p:extLst>
      <p:ext uri="{BB962C8B-B14F-4D97-AF65-F5344CB8AC3E}">
        <p14:creationId xmlns:p14="http://schemas.microsoft.com/office/powerpoint/2010/main" val="3895274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6637" y="199759"/>
            <a:ext cx="4455335" cy="6583680"/>
          </a:xfrm>
          <a:prstGeom prst="rect">
            <a:avLst/>
          </a:prstGeom>
        </p:spPr>
      </p:pic>
      <p:sp>
        <p:nvSpPr>
          <p:cNvPr id="4" name="Rectangle 3"/>
          <p:cNvSpPr/>
          <p:nvPr/>
        </p:nvSpPr>
        <p:spPr>
          <a:xfrm>
            <a:off x="9669762" y="242858"/>
            <a:ext cx="2059475" cy="369332"/>
          </a:xfrm>
          <a:prstGeom prst="rect">
            <a:avLst/>
          </a:prstGeom>
          <a:solidFill>
            <a:schemeClr val="bg1"/>
          </a:solidFill>
        </p:spPr>
        <p:txBody>
          <a:bodyPr wrap="none">
            <a:spAutoFit/>
          </a:bodyPr>
          <a:lstStyle/>
          <a:p>
            <a:r>
              <a:rPr lang="en-US" altLang="ko-KR" b="1" dirty="0">
                <a:latin typeface="+mn-ea"/>
              </a:rPr>
              <a:t>Electrolytic Cells </a:t>
            </a:r>
          </a:p>
        </p:txBody>
      </p:sp>
      <p:pic>
        <p:nvPicPr>
          <p:cNvPr id="5" name="Picture 4"/>
          <p:cNvPicPr>
            <a:picLocks noChangeAspect="1"/>
          </p:cNvPicPr>
          <p:nvPr/>
        </p:nvPicPr>
        <p:blipFill>
          <a:blip r:embed="rId3"/>
          <a:stretch>
            <a:fillRect/>
          </a:stretch>
        </p:blipFill>
        <p:spPr>
          <a:xfrm>
            <a:off x="477400" y="705012"/>
            <a:ext cx="6879237" cy="3108960"/>
          </a:xfrm>
          <a:prstGeom prst="rect">
            <a:avLst/>
          </a:prstGeom>
        </p:spPr>
      </p:pic>
      <p:sp>
        <p:nvSpPr>
          <p:cNvPr id="6" name="Rectangle 5"/>
          <p:cNvSpPr/>
          <p:nvPr/>
        </p:nvSpPr>
        <p:spPr>
          <a:xfrm>
            <a:off x="380028" y="3813972"/>
            <a:ext cx="3390312" cy="369332"/>
          </a:xfrm>
          <a:prstGeom prst="rect">
            <a:avLst/>
          </a:prstGeom>
        </p:spPr>
        <p:txBody>
          <a:bodyPr wrap="square">
            <a:spAutoFit/>
          </a:bodyPr>
          <a:lstStyle/>
          <a:p>
            <a:pPr algn="just"/>
            <a:r>
              <a:rPr lang="en-US" altLang="ko-KR" dirty="0"/>
              <a:t>e</a:t>
            </a:r>
            <a:r>
              <a:rPr lang="en-US" altLang="ko-KR" baseline="30000" dirty="0"/>
              <a:t>-</a:t>
            </a:r>
            <a:r>
              <a:rPr lang="en-US" altLang="ko-KR" dirty="0"/>
              <a:t> come from solution itself</a:t>
            </a:r>
          </a:p>
        </p:txBody>
      </p:sp>
      <p:sp>
        <p:nvSpPr>
          <p:cNvPr id="7" name="Rectangle 6"/>
          <p:cNvSpPr/>
          <p:nvPr/>
        </p:nvSpPr>
        <p:spPr>
          <a:xfrm>
            <a:off x="4074978" y="3813972"/>
            <a:ext cx="2713126" cy="923330"/>
          </a:xfrm>
          <a:prstGeom prst="rect">
            <a:avLst/>
          </a:prstGeom>
        </p:spPr>
        <p:txBody>
          <a:bodyPr wrap="square">
            <a:spAutoFit/>
          </a:bodyPr>
          <a:lstStyle/>
          <a:p>
            <a:pPr algn="just"/>
            <a:r>
              <a:rPr lang="en-US" altLang="ko-KR" dirty="0"/>
              <a:t>e</a:t>
            </a:r>
            <a:r>
              <a:rPr lang="en-US" altLang="ko-KR" baseline="30000" dirty="0"/>
              <a:t>-</a:t>
            </a:r>
            <a:r>
              <a:rPr lang="en-US" altLang="ko-KR" dirty="0"/>
              <a:t> are FORCED (e</a:t>
            </a:r>
            <a:r>
              <a:rPr lang="en-US" altLang="ko-KR" baseline="30000" dirty="0"/>
              <a:t>- </a:t>
            </a:r>
            <a:r>
              <a:rPr lang="en-US" altLang="ko-KR" dirty="0"/>
              <a:t>come from </a:t>
            </a:r>
            <a:r>
              <a:rPr lang="en-US" altLang="ko-KR" b="1" dirty="0"/>
              <a:t>battery</a:t>
            </a:r>
            <a:r>
              <a:rPr lang="en-US" altLang="ko-KR" dirty="0"/>
              <a:t>) to be reduced at the cathode</a:t>
            </a:r>
            <a:endParaRPr lang="ko-KR" altLang="en-US" dirty="0"/>
          </a:p>
        </p:txBody>
      </p:sp>
      <p:sp>
        <p:nvSpPr>
          <p:cNvPr id="8" name="Rectangle 7"/>
          <p:cNvSpPr/>
          <p:nvPr/>
        </p:nvSpPr>
        <p:spPr>
          <a:xfrm>
            <a:off x="7562296" y="242858"/>
            <a:ext cx="1833496" cy="369332"/>
          </a:xfrm>
          <a:prstGeom prst="rect">
            <a:avLst/>
          </a:prstGeom>
          <a:solidFill>
            <a:schemeClr val="bg1"/>
          </a:solidFill>
        </p:spPr>
        <p:txBody>
          <a:bodyPr wrap="square">
            <a:spAutoFit/>
          </a:bodyPr>
          <a:lstStyle/>
          <a:p>
            <a:r>
              <a:rPr lang="en-US" altLang="ko-KR" b="1" dirty="0">
                <a:latin typeface="+mn-ea"/>
              </a:rPr>
              <a:t>Galvanic cells</a:t>
            </a:r>
          </a:p>
        </p:txBody>
      </p:sp>
      <p:sp>
        <p:nvSpPr>
          <p:cNvPr id="9" name="Rectangle 8"/>
          <p:cNvSpPr/>
          <p:nvPr/>
        </p:nvSpPr>
        <p:spPr>
          <a:xfrm>
            <a:off x="172762" y="243347"/>
            <a:ext cx="6909905" cy="461665"/>
          </a:xfrm>
          <a:prstGeom prst="rect">
            <a:avLst/>
          </a:prstGeom>
        </p:spPr>
        <p:txBody>
          <a:bodyPr wrap="none">
            <a:spAutoFit/>
          </a:bodyPr>
          <a:lstStyle/>
          <a:p>
            <a:r>
              <a:rPr lang="en-US" altLang="ko-KR" sz="2400" b="1" dirty="0">
                <a:latin typeface="Calibri" panose="020F0502020204030204" pitchFamily="34" charset="0"/>
              </a:rPr>
              <a:t>Difference between Galvanic cell and Electrolytic cell</a:t>
            </a:r>
            <a:endParaRPr lang="ko-KR" altLang="en-US" sz="2400" b="1" dirty="0">
              <a:latin typeface="Calibri" panose="020F0502020204030204" pitchFamily="34" charset="0"/>
            </a:endParaRPr>
          </a:p>
        </p:txBody>
      </p:sp>
    </p:spTree>
    <p:extLst>
      <p:ext uri="{BB962C8B-B14F-4D97-AF65-F5344CB8AC3E}">
        <p14:creationId xmlns:p14="http://schemas.microsoft.com/office/powerpoint/2010/main" val="304547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10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16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859" y="326388"/>
            <a:ext cx="4758893" cy="3749040"/>
          </a:xfrm>
          <a:prstGeom prst="rect">
            <a:avLst/>
          </a:prstGeom>
        </p:spPr>
      </p:pic>
      <p:pic>
        <p:nvPicPr>
          <p:cNvPr id="3" name="Picture 2"/>
          <p:cNvPicPr>
            <a:picLocks noChangeAspect="1"/>
          </p:cNvPicPr>
          <p:nvPr/>
        </p:nvPicPr>
        <p:blipFill>
          <a:blip r:embed="rId3"/>
          <a:stretch>
            <a:fillRect/>
          </a:stretch>
        </p:blipFill>
        <p:spPr>
          <a:xfrm>
            <a:off x="6013170" y="143411"/>
            <a:ext cx="5878750" cy="3840480"/>
          </a:xfrm>
          <a:prstGeom prst="rect">
            <a:avLst/>
          </a:prstGeom>
        </p:spPr>
      </p:pic>
      <p:sp>
        <p:nvSpPr>
          <p:cNvPr id="4" name="Rectangle 3"/>
          <p:cNvSpPr/>
          <p:nvPr/>
        </p:nvSpPr>
        <p:spPr>
          <a:xfrm>
            <a:off x="6759588" y="3957825"/>
            <a:ext cx="4638449" cy="369332"/>
          </a:xfrm>
          <a:prstGeom prst="rect">
            <a:avLst/>
          </a:prstGeom>
        </p:spPr>
        <p:txBody>
          <a:bodyPr wrap="none">
            <a:spAutoFit/>
          </a:bodyPr>
          <a:lstStyle/>
          <a:p>
            <a:r>
              <a:rPr lang="en-US" altLang="ko-KR" dirty="0"/>
              <a:t>Figure: Salt bridge in V</a:t>
            </a:r>
            <a:r>
              <a:rPr lang="ko-KR" altLang="en-US" dirty="0"/>
              <a:t>oltaic (galvanic) cell</a:t>
            </a:r>
          </a:p>
        </p:txBody>
      </p:sp>
      <p:sp>
        <p:nvSpPr>
          <p:cNvPr id="5" name="Rectangle 4"/>
          <p:cNvSpPr/>
          <p:nvPr/>
        </p:nvSpPr>
        <p:spPr>
          <a:xfrm>
            <a:off x="1832338" y="4966019"/>
            <a:ext cx="9553302" cy="646331"/>
          </a:xfrm>
          <a:prstGeom prst="rect">
            <a:avLst/>
          </a:prstGeom>
        </p:spPr>
        <p:txBody>
          <a:bodyPr wrap="square">
            <a:spAutoFit/>
          </a:bodyPr>
          <a:lstStyle/>
          <a:p>
            <a:pPr marL="285750" indent="-285750">
              <a:buFont typeface="Arial" panose="020B0604020202020204" pitchFamily="34" charset="0"/>
              <a:buChar char="•"/>
            </a:pPr>
            <a:r>
              <a:rPr lang="en-US" altLang="ko-KR" dirty="0"/>
              <a:t>A salt bridge connects the oxidation and reduction half-cells of a galvanic cell</a:t>
            </a:r>
            <a:endParaRPr lang="ko-KR" altLang="en-US" dirty="0"/>
          </a:p>
          <a:p>
            <a:pPr marL="285750" indent="-285750">
              <a:buFont typeface="Arial" panose="020B0604020202020204" pitchFamily="34" charset="0"/>
              <a:buChar char="•"/>
            </a:pPr>
            <a:r>
              <a:rPr lang="en-US" altLang="ko-KR" dirty="0"/>
              <a:t>U-tube filled with an electrolyte-</a:t>
            </a:r>
            <a:r>
              <a:rPr lang="en-US" altLang="ko-KR" dirty="0" err="1"/>
              <a:t>NaCl</a:t>
            </a:r>
            <a:r>
              <a:rPr lang="en-US" altLang="ko-KR" dirty="0"/>
              <a:t>, </a:t>
            </a:r>
            <a:r>
              <a:rPr lang="en-US" altLang="ko-KR" dirty="0" err="1"/>
              <a:t>KCl</a:t>
            </a:r>
            <a:r>
              <a:rPr lang="en-US" altLang="ko-KR" dirty="0"/>
              <a:t>, or K</a:t>
            </a:r>
            <a:r>
              <a:rPr lang="en-US" altLang="ko-KR" baseline="-25000" dirty="0"/>
              <a:t>2</a:t>
            </a:r>
            <a:r>
              <a:rPr lang="en-US" altLang="ko-KR" dirty="0"/>
              <a:t>SO</a:t>
            </a:r>
            <a:r>
              <a:rPr lang="en-US" altLang="ko-KR" baseline="-25000" dirty="0"/>
              <a:t>4</a:t>
            </a:r>
            <a:r>
              <a:rPr lang="en-US" altLang="ko-KR" dirty="0"/>
              <a:t> </a:t>
            </a:r>
          </a:p>
        </p:txBody>
      </p:sp>
      <p:sp>
        <p:nvSpPr>
          <p:cNvPr id="6" name="Rectangle 5"/>
          <p:cNvSpPr/>
          <p:nvPr/>
        </p:nvSpPr>
        <p:spPr>
          <a:xfrm>
            <a:off x="282599" y="4050572"/>
            <a:ext cx="5730571" cy="646331"/>
          </a:xfrm>
          <a:prstGeom prst="rect">
            <a:avLst/>
          </a:prstGeom>
        </p:spPr>
        <p:txBody>
          <a:bodyPr wrap="square">
            <a:spAutoFit/>
          </a:bodyPr>
          <a:lstStyle/>
          <a:p>
            <a:r>
              <a:rPr lang="en-US" altLang="ko-KR" b="1" dirty="0">
                <a:solidFill>
                  <a:srgbClr val="FF0000"/>
                </a:solidFill>
              </a:rPr>
              <a:t>Current will flow for an instant, then stop </a:t>
            </a:r>
            <a:r>
              <a:rPr lang="ko-KR" altLang="en-US" b="1" dirty="0">
                <a:solidFill>
                  <a:srgbClr val="FF0000"/>
                </a:solidFill>
              </a:rPr>
              <a:t>because of the charge build up in the two compartments </a:t>
            </a:r>
          </a:p>
        </p:txBody>
      </p:sp>
      <p:sp>
        <p:nvSpPr>
          <p:cNvPr id="7" name="Rectangle 6"/>
          <p:cNvSpPr/>
          <p:nvPr/>
        </p:nvSpPr>
        <p:spPr>
          <a:xfrm>
            <a:off x="853312" y="751134"/>
            <a:ext cx="405880" cy="461665"/>
          </a:xfrm>
          <a:prstGeom prst="rect">
            <a:avLst/>
          </a:prstGeom>
        </p:spPr>
        <p:txBody>
          <a:bodyPr wrap="none">
            <a:spAutoFit/>
          </a:bodyPr>
          <a:lstStyle/>
          <a:p>
            <a:r>
              <a:rPr lang="en-US" altLang="ko-KR" sz="2400" b="1" dirty="0"/>
              <a:t>+</a:t>
            </a:r>
            <a:endParaRPr lang="ko-KR" altLang="en-US" sz="2400" b="1" dirty="0"/>
          </a:p>
        </p:txBody>
      </p:sp>
      <p:sp>
        <p:nvSpPr>
          <p:cNvPr id="8" name="Rectangle 7"/>
          <p:cNvSpPr/>
          <p:nvPr/>
        </p:nvSpPr>
        <p:spPr>
          <a:xfrm>
            <a:off x="3535267" y="751134"/>
            <a:ext cx="333746" cy="523220"/>
          </a:xfrm>
          <a:prstGeom prst="rect">
            <a:avLst/>
          </a:prstGeom>
        </p:spPr>
        <p:txBody>
          <a:bodyPr wrap="none">
            <a:spAutoFit/>
          </a:bodyPr>
          <a:lstStyle/>
          <a:p>
            <a:r>
              <a:rPr lang="en-US" altLang="ko-KR" sz="2800" b="1" dirty="0"/>
              <a:t>-</a:t>
            </a:r>
            <a:endParaRPr lang="ko-KR" altLang="en-US" sz="2800" b="1" dirty="0"/>
          </a:p>
        </p:txBody>
      </p:sp>
      <p:sp>
        <p:nvSpPr>
          <p:cNvPr id="10" name="Rectangle 9"/>
          <p:cNvSpPr/>
          <p:nvPr/>
        </p:nvSpPr>
        <p:spPr>
          <a:xfrm>
            <a:off x="511397" y="4747396"/>
            <a:ext cx="1679562" cy="400110"/>
          </a:xfrm>
          <a:prstGeom prst="rect">
            <a:avLst/>
          </a:prstGeom>
        </p:spPr>
        <p:txBody>
          <a:bodyPr wrap="none">
            <a:spAutoFit/>
          </a:bodyPr>
          <a:lstStyle/>
          <a:p>
            <a:r>
              <a:rPr lang="en-US" altLang="ko-KR" sz="2000" b="1" dirty="0"/>
              <a:t>Salt bridge: </a:t>
            </a:r>
            <a:endParaRPr lang="ko-KR" altLang="en-US" sz="2000" b="1" dirty="0"/>
          </a:p>
        </p:txBody>
      </p:sp>
      <p:sp>
        <p:nvSpPr>
          <p:cNvPr id="11" name="Rectangle 10"/>
          <p:cNvSpPr/>
          <p:nvPr/>
        </p:nvSpPr>
        <p:spPr>
          <a:xfrm>
            <a:off x="725574" y="5743344"/>
            <a:ext cx="10369147" cy="923330"/>
          </a:xfrm>
          <a:prstGeom prst="rect">
            <a:avLst/>
          </a:prstGeom>
        </p:spPr>
        <p:txBody>
          <a:bodyPr wrap="square">
            <a:spAutoFit/>
          </a:bodyPr>
          <a:lstStyle/>
          <a:p>
            <a:pPr algn="just"/>
            <a:r>
              <a:rPr lang="en-US" altLang="ko-KR" b="1" dirty="0"/>
              <a:t>Function</a:t>
            </a:r>
            <a:r>
              <a:rPr lang="en-US" altLang="ko-KR" dirty="0"/>
              <a:t>-provides a passage to ions from one compartment to the other compartment without extensive mixing of the two solutions. With this ion flow, the circuit is complete and electrons pass freely through the wire to keep the net charge zero in the two compartments</a:t>
            </a:r>
            <a:endParaRPr lang="ko-KR" altLang="en-US" dirty="0"/>
          </a:p>
        </p:txBody>
      </p:sp>
      <p:sp>
        <p:nvSpPr>
          <p:cNvPr id="13" name="Rectangle 12"/>
          <p:cNvSpPr/>
          <p:nvPr/>
        </p:nvSpPr>
        <p:spPr>
          <a:xfrm rot="16200000">
            <a:off x="1566414" y="2052793"/>
            <a:ext cx="2447529" cy="461665"/>
          </a:xfrm>
          <a:prstGeom prst="rect">
            <a:avLst/>
          </a:prstGeom>
        </p:spPr>
        <p:txBody>
          <a:bodyPr wrap="none">
            <a:spAutoFit/>
          </a:bodyPr>
          <a:lstStyle/>
          <a:p>
            <a:r>
              <a:rPr lang="en-US" altLang="ko-KR" sz="2400" b="1" dirty="0"/>
              <a:t>No Salt bridge </a:t>
            </a:r>
            <a:endParaRPr lang="ko-KR" altLang="en-US" sz="2400" b="1" dirty="0"/>
          </a:p>
        </p:txBody>
      </p:sp>
      <p:sp>
        <p:nvSpPr>
          <p:cNvPr id="16" name="Rectangle 15"/>
          <p:cNvSpPr/>
          <p:nvPr/>
        </p:nvSpPr>
        <p:spPr>
          <a:xfrm>
            <a:off x="3630270" y="64778"/>
            <a:ext cx="2043701" cy="523220"/>
          </a:xfrm>
          <a:prstGeom prst="rect">
            <a:avLst/>
          </a:prstGeom>
        </p:spPr>
        <p:txBody>
          <a:bodyPr wrap="none">
            <a:spAutoFit/>
          </a:bodyPr>
          <a:lstStyle/>
          <a:p>
            <a:r>
              <a:rPr lang="en-US" altLang="ko-KR" sz="2800" b="1" dirty="0">
                <a:latin typeface="Calibri" panose="020F0502020204030204" pitchFamily="34" charset="0"/>
              </a:rPr>
              <a:t>Galvanic cell</a:t>
            </a:r>
          </a:p>
        </p:txBody>
      </p:sp>
    </p:spTree>
    <p:extLst>
      <p:ext uri="{BB962C8B-B14F-4D97-AF65-F5344CB8AC3E}">
        <p14:creationId xmlns:p14="http://schemas.microsoft.com/office/powerpoint/2010/main" val="334327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0091" y="4101408"/>
            <a:ext cx="3343929" cy="369332"/>
          </a:xfrm>
          <a:prstGeom prst="rect">
            <a:avLst/>
          </a:prstGeom>
        </p:spPr>
        <p:txBody>
          <a:bodyPr wrap="none">
            <a:spAutoFit/>
          </a:bodyPr>
          <a:lstStyle/>
          <a:p>
            <a:r>
              <a:rPr lang="en-US" altLang="ko-KR" b="1" dirty="0"/>
              <a:t>Figure: V</a:t>
            </a:r>
            <a:r>
              <a:rPr lang="ko-KR" altLang="en-US" b="1" dirty="0"/>
              <a:t>oltaic (galvanic) cell</a:t>
            </a:r>
          </a:p>
        </p:txBody>
      </p:sp>
      <p:sp>
        <p:nvSpPr>
          <p:cNvPr id="4" name="Rectangle 3"/>
          <p:cNvSpPr/>
          <p:nvPr/>
        </p:nvSpPr>
        <p:spPr>
          <a:xfrm>
            <a:off x="677479" y="4656116"/>
            <a:ext cx="4356076" cy="923330"/>
          </a:xfrm>
          <a:prstGeom prst="rect">
            <a:avLst/>
          </a:prstGeom>
        </p:spPr>
        <p:txBody>
          <a:bodyPr wrap="square">
            <a:spAutoFit/>
          </a:bodyPr>
          <a:lstStyle/>
          <a:p>
            <a:pPr algn="just"/>
            <a:r>
              <a:rPr lang="ko-KR" altLang="en-US" dirty="0"/>
              <a:t>A Voltaic</a:t>
            </a:r>
            <a:r>
              <a:rPr lang="en-US" altLang="ko-KR" dirty="0"/>
              <a:t>/</a:t>
            </a:r>
            <a:r>
              <a:rPr lang="ko-KR" altLang="en-US" dirty="0"/>
              <a:t>galvanic cell is one in which electrical current is generated by a spontaneous redox reaction</a:t>
            </a:r>
          </a:p>
        </p:txBody>
      </p:sp>
      <p:sp>
        <p:nvSpPr>
          <p:cNvPr id="5" name="Rectangle 4"/>
          <p:cNvSpPr/>
          <p:nvPr/>
        </p:nvSpPr>
        <p:spPr>
          <a:xfrm>
            <a:off x="6061175" y="611612"/>
            <a:ext cx="5538652" cy="646331"/>
          </a:xfrm>
          <a:prstGeom prst="rect">
            <a:avLst/>
          </a:prstGeom>
        </p:spPr>
        <p:txBody>
          <a:bodyPr wrap="square">
            <a:spAutoFit/>
          </a:bodyPr>
          <a:lstStyle/>
          <a:p>
            <a:r>
              <a:rPr lang="en-US" altLang="ko-KR" dirty="0"/>
              <a:t>Spontaneous reaction of Zn metal with an aq. </a:t>
            </a:r>
            <a:r>
              <a:rPr lang="en-US" altLang="ko-KR" dirty="0" err="1"/>
              <a:t>soln</a:t>
            </a:r>
            <a:r>
              <a:rPr lang="en-US" altLang="ko-KR" dirty="0"/>
              <a:t> of CuSO</a:t>
            </a:r>
            <a:r>
              <a:rPr lang="en-US" altLang="ko-KR" baseline="-25000" dirty="0"/>
              <a:t>4</a:t>
            </a:r>
            <a:r>
              <a:rPr lang="en-US" altLang="ko-KR" dirty="0"/>
              <a:t>:</a:t>
            </a:r>
            <a:endParaRPr lang="ko-KR" altLang="en-US" dirty="0"/>
          </a:p>
        </p:txBody>
      </p:sp>
      <p:sp>
        <p:nvSpPr>
          <p:cNvPr id="6" name="Rectangle 5"/>
          <p:cNvSpPr/>
          <p:nvPr/>
        </p:nvSpPr>
        <p:spPr>
          <a:xfrm>
            <a:off x="7427905" y="1238843"/>
            <a:ext cx="3102131" cy="369332"/>
          </a:xfrm>
          <a:prstGeom prst="rect">
            <a:avLst/>
          </a:prstGeom>
        </p:spPr>
        <p:txBody>
          <a:bodyPr wrap="none">
            <a:spAutoFit/>
          </a:bodyPr>
          <a:lstStyle/>
          <a:p>
            <a:r>
              <a:rPr lang="ko-KR" altLang="en-US" dirty="0"/>
              <a:t>Zn + </a:t>
            </a:r>
            <a:r>
              <a:rPr lang="en-US" altLang="ko-KR" dirty="0"/>
              <a:t>CuSO</a:t>
            </a:r>
            <a:r>
              <a:rPr lang="en-US" altLang="ko-KR" baseline="-25000" dirty="0"/>
              <a:t>4 </a:t>
            </a:r>
            <a:r>
              <a:rPr lang="ko-KR" altLang="en-US" dirty="0"/>
              <a:t>→ Zn</a:t>
            </a:r>
            <a:r>
              <a:rPr lang="en-US" altLang="ko-KR" dirty="0"/>
              <a:t>SO</a:t>
            </a:r>
            <a:r>
              <a:rPr lang="en-US" altLang="ko-KR" baseline="-25000" dirty="0"/>
              <a:t>4</a:t>
            </a:r>
            <a:r>
              <a:rPr lang="ko-KR" altLang="en-US" dirty="0"/>
              <a:t> + Cu</a:t>
            </a:r>
          </a:p>
        </p:txBody>
      </p:sp>
      <p:sp>
        <p:nvSpPr>
          <p:cNvPr id="7" name="Rectangle 6"/>
          <p:cNvSpPr/>
          <p:nvPr/>
        </p:nvSpPr>
        <p:spPr>
          <a:xfrm>
            <a:off x="9178840" y="1799636"/>
            <a:ext cx="1962397" cy="369332"/>
          </a:xfrm>
          <a:prstGeom prst="rect">
            <a:avLst/>
          </a:prstGeom>
        </p:spPr>
        <p:txBody>
          <a:bodyPr wrap="none">
            <a:spAutoFit/>
          </a:bodyPr>
          <a:lstStyle/>
          <a:p>
            <a:r>
              <a:rPr lang="ko-KR" altLang="en-US" dirty="0"/>
              <a:t>Zn → Zn</a:t>
            </a:r>
            <a:r>
              <a:rPr lang="ko-KR" altLang="en-US" baseline="30000" dirty="0"/>
              <a:t>2+ </a:t>
            </a:r>
            <a:r>
              <a:rPr lang="ko-KR" altLang="en-US" dirty="0"/>
              <a:t>+ 2e</a:t>
            </a:r>
            <a:r>
              <a:rPr lang="ko-KR" altLang="en-US" baseline="30000" dirty="0"/>
              <a:t>–</a:t>
            </a:r>
          </a:p>
        </p:txBody>
      </p:sp>
      <p:sp>
        <p:nvSpPr>
          <p:cNvPr id="8" name="Rectangle 7"/>
          <p:cNvSpPr/>
          <p:nvPr/>
        </p:nvSpPr>
        <p:spPr>
          <a:xfrm>
            <a:off x="9187656" y="2319247"/>
            <a:ext cx="1944763" cy="369332"/>
          </a:xfrm>
          <a:prstGeom prst="rect">
            <a:avLst/>
          </a:prstGeom>
        </p:spPr>
        <p:txBody>
          <a:bodyPr wrap="none">
            <a:spAutoFit/>
          </a:bodyPr>
          <a:lstStyle/>
          <a:p>
            <a:r>
              <a:rPr lang="ko-KR" altLang="en-US" dirty="0"/>
              <a:t>Cu</a:t>
            </a:r>
            <a:r>
              <a:rPr lang="ko-KR" altLang="en-US" baseline="30000" dirty="0"/>
              <a:t>2+ </a:t>
            </a:r>
            <a:r>
              <a:rPr lang="ko-KR" altLang="en-US" dirty="0"/>
              <a:t>+ 2e</a:t>
            </a:r>
            <a:r>
              <a:rPr lang="ko-KR" altLang="en-US" baseline="30000" dirty="0"/>
              <a:t>–</a:t>
            </a:r>
            <a:r>
              <a:rPr lang="ko-KR" altLang="en-US" dirty="0"/>
              <a:t> → Cu</a:t>
            </a:r>
          </a:p>
        </p:txBody>
      </p:sp>
      <p:sp>
        <p:nvSpPr>
          <p:cNvPr id="9" name="Rectangle 8"/>
          <p:cNvSpPr/>
          <p:nvPr/>
        </p:nvSpPr>
        <p:spPr>
          <a:xfrm>
            <a:off x="6518753" y="1779045"/>
            <a:ext cx="2711383" cy="369332"/>
          </a:xfrm>
          <a:prstGeom prst="rect">
            <a:avLst/>
          </a:prstGeom>
        </p:spPr>
        <p:txBody>
          <a:bodyPr wrap="none">
            <a:spAutoFit/>
          </a:bodyPr>
          <a:lstStyle/>
          <a:p>
            <a:r>
              <a:rPr lang="en-US" altLang="ko-KR" dirty="0"/>
              <a:t>O</a:t>
            </a:r>
            <a:r>
              <a:rPr lang="ko-KR" altLang="en-US" dirty="0"/>
              <a:t>xidation half-reaction</a:t>
            </a:r>
            <a:r>
              <a:rPr lang="en-US" altLang="ko-KR" dirty="0"/>
              <a:t>:</a:t>
            </a:r>
            <a:r>
              <a:rPr lang="ko-KR" altLang="en-US" dirty="0"/>
              <a:t> </a:t>
            </a:r>
          </a:p>
        </p:txBody>
      </p:sp>
      <p:sp>
        <p:nvSpPr>
          <p:cNvPr id="10" name="Rectangle 9"/>
          <p:cNvSpPr/>
          <p:nvPr/>
        </p:nvSpPr>
        <p:spPr>
          <a:xfrm>
            <a:off x="6571427" y="2319247"/>
            <a:ext cx="2667525" cy="369332"/>
          </a:xfrm>
          <a:prstGeom prst="rect">
            <a:avLst/>
          </a:prstGeom>
        </p:spPr>
        <p:txBody>
          <a:bodyPr wrap="none">
            <a:spAutoFit/>
          </a:bodyPr>
          <a:lstStyle/>
          <a:p>
            <a:r>
              <a:rPr lang="en-US" altLang="ko-KR" dirty="0"/>
              <a:t>R</a:t>
            </a:r>
            <a:r>
              <a:rPr lang="ko-KR" altLang="en-US" dirty="0"/>
              <a:t>eduction half-reaction</a:t>
            </a:r>
            <a:r>
              <a:rPr lang="en-US" altLang="ko-KR" dirty="0"/>
              <a:t>:</a:t>
            </a:r>
            <a:endParaRPr lang="ko-KR" altLang="en-US" dirty="0"/>
          </a:p>
        </p:txBody>
      </p:sp>
      <p:sp>
        <p:nvSpPr>
          <p:cNvPr id="12" name="Rectangle 11"/>
          <p:cNvSpPr/>
          <p:nvPr/>
        </p:nvSpPr>
        <p:spPr>
          <a:xfrm>
            <a:off x="353073" y="128953"/>
            <a:ext cx="9119741" cy="400110"/>
          </a:xfrm>
          <a:prstGeom prst="rect">
            <a:avLst/>
          </a:prstGeom>
        </p:spPr>
        <p:txBody>
          <a:bodyPr wrap="none">
            <a:spAutoFit/>
          </a:bodyPr>
          <a:lstStyle/>
          <a:p>
            <a:r>
              <a:rPr lang="ko-KR" altLang="en-US" sz="2000" b="1" dirty="0"/>
              <a:t>How a Redox reaction can produce an electrical current </a:t>
            </a:r>
            <a:r>
              <a:rPr lang="en-US" altLang="ko-KR" sz="2000" b="1" dirty="0"/>
              <a:t>in galvanic cell</a:t>
            </a:r>
            <a:r>
              <a:rPr lang="ko-KR" altLang="en-US" sz="2000" b="1" dirty="0"/>
              <a:t> ?</a:t>
            </a:r>
          </a:p>
        </p:txBody>
      </p:sp>
      <p:pic>
        <p:nvPicPr>
          <p:cNvPr id="14" name="Picture 13"/>
          <p:cNvPicPr>
            <a:picLocks noChangeAspect="1"/>
          </p:cNvPicPr>
          <p:nvPr/>
        </p:nvPicPr>
        <p:blipFill rotWithShape="1">
          <a:blip r:embed="rId2"/>
          <a:srcRect r="2166"/>
          <a:stretch/>
        </p:blipFill>
        <p:spPr>
          <a:xfrm>
            <a:off x="17742" y="594062"/>
            <a:ext cx="5340642" cy="3566160"/>
          </a:xfrm>
          <a:prstGeom prst="rect">
            <a:avLst/>
          </a:prstGeom>
        </p:spPr>
      </p:pic>
      <p:pic>
        <p:nvPicPr>
          <p:cNvPr id="15" name="Picture 14"/>
          <p:cNvPicPr>
            <a:picLocks noChangeAspect="1"/>
          </p:cNvPicPr>
          <p:nvPr/>
        </p:nvPicPr>
        <p:blipFill rotWithShape="1">
          <a:blip r:embed="rId3"/>
          <a:srcRect l="9064" r="8435"/>
          <a:stretch/>
        </p:blipFill>
        <p:spPr>
          <a:xfrm>
            <a:off x="5074920" y="1322943"/>
            <a:ext cx="1005840" cy="1991099"/>
          </a:xfrm>
          <a:prstGeom prst="rect">
            <a:avLst/>
          </a:prstGeom>
        </p:spPr>
      </p:pic>
      <p:sp>
        <p:nvSpPr>
          <p:cNvPr id="16" name="Rectangle 15"/>
          <p:cNvSpPr/>
          <p:nvPr/>
        </p:nvSpPr>
        <p:spPr>
          <a:xfrm>
            <a:off x="6061175" y="2710661"/>
            <a:ext cx="6096000" cy="3970318"/>
          </a:xfrm>
          <a:prstGeom prst="rect">
            <a:avLst/>
          </a:prstGeom>
        </p:spPr>
        <p:txBody>
          <a:bodyPr>
            <a:spAutoFit/>
          </a:bodyPr>
          <a:lstStyle/>
          <a:p>
            <a:pPr marL="285750" indent="-285750">
              <a:buFont typeface="Arial" panose="020B0604020202020204" pitchFamily="34" charset="0"/>
              <a:buChar char="•"/>
            </a:pPr>
            <a:r>
              <a:rPr lang="en-US" altLang="ko-KR" dirty="0"/>
              <a:t>When the cell is set up, e</a:t>
            </a:r>
            <a:r>
              <a:rPr lang="en-US" altLang="ko-KR" baseline="30000" dirty="0"/>
              <a:t>-</a:t>
            </a:r>
            <a:r>
              <a:rPr lang="en-US" altLang="ko-KR" dirty="0"/>
              <a:t> flow from Zn anode through the wire to the Cu cathode. </a:t>
            </a:r>
          </a:p>
          <a:p>
            <a:pPr marL="285750" indent="-285750">
              <a:buFont typeface="Arial" panose="020B0604020202020204" pitchFamily="34" charset="0"/>
              <a:buChar char="•"/>
            </a:pPr>
            <a:r>
              <a:rPr lang="en-US" altLang="ko-KR" dirty="0"/>
              <a:t>As a result, Zn dissolves in the anode solution to form Zn</a:t>
            </a:r>
            <a:r>
              <a:rPr lang="en-US" altLang="ko-KR" baseline="30000" dirty="0"/>
              <a:t>2+ </a:t>
            </a:r>
            <a:r>
              <a:rPr lang="en-US" altLang="ko-KR" dirty="0"/>
              <a:t>ions. The Cu</a:t>
            </a:r>
            <a:r>
              <a:rPr lang="en-US" altLang="ko-KR" baseline="30000" dirty="0"/>
              <a:t>2+ </a:t>
            </a:r>
            <a:r>
              <a:rPr lang="en-US" altLang="ko-KR" dirty="0"/>
              <a:t>ions in the cathode half-cell pick up electrons and are converted to Cu atoms on the cathode. </a:t>
            </a:r>
          </a:p>
          <a:p>
            <a:pPr marL="285750" indent="-285750">
              <a:buFont typeface="Arial" panose="020B0604020202020204" pitchFamily="34" charset="0"/>
              <a:buChar char="•"/>
            </a:pPr>
            <a:r>
              <a:rPr lang="en-US" altLang="ko-KR" dirty="0"/>
              <a:t>At the same time, SO</a:t>
            </a:r>
            <a:r>
              <a:rPr lang="en-US" altLang="ko-KR" baseline="-25000" dirty="0"/>
              <a:t>4</a:t>
            </a:r>
            <a:r>
              <a:rPr lang="en-US" altLang="ko-KR" baseline="30000" dirty="0"/>
              <a:t>2– </a:t>
            </a:r>
            <a:r>
              <a:rPr lang="en-US" altLang="ko-KR" dirty="0"/>
              <a:t>ions from the cathode half-cell migrate to the anode half-cell through the salt bridge. Likewise, Zn</a:t>
            </a:r>
            <a:r>
              <a:rPr lang="en-US" altLang="ko-KR" baseline="30000" dirty="0"/>
              <a:t>2+ </a:t>
            </a:r>
            <a:r>
              <a:rPr lang="en-US" altLang="ko-KR" dirty="0"/>
              <a:t>ions from the anode half-cell move into the cathode half-cell. </a:t>
            </a:r>
          </a:p>
          <a:p>
            <a:pPr marL="285750" indent="-285750">
              <a:buFont typeface="Arial" panose="020B0604020202020204" pitchFamily="34" charset="0"/>
              <a:buChar char="•"/>
            </a:pPr>
            <a:r>
              <a:rPr lang="en-US" altLang="ko-KR" dirty="0"/>
              <a:t>This flow of ions completes the electrical circuit which ensure continuous supply of current. </a:t>
            </a:r>
          </a:p>
          <a:p>
            <a:r>
              <a:rPr lang="en-US" altLang="ko-KR" dirty="0"/>
              <a:t>The cell will operate till either the Zn metal or Cu ion is completely used up.</a:t>
            </a:r>
            <a:endParaRPr lang="ko-KR" altLang="en-US" dirty="0"/>
          </a:p>
        </p:txBody>
      </p:sp>
    </p:spTree>
    <p:extLst>
      <p:ext uri="{BB962C8B-B14F-4D97-AF65-F5344CB8AC3E}">
        <p14:creationId xmlns:p14="http://schemas.microsoft.com/office/powerpoint/2010/main" val="4093500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1363</Words>
  <Application>Microsoft Office PowerPoint</Application>
  <PresentationFormat>Widescreen</PresentationFormat>
  <Paragraphs>187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맑은 고딕</vt:lpstr>
      <vt:lpstr>-apple-system</vt:lpstr>
      <vt:lpstr>Arial</vt: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N1</dc:creator>
  <cp:lastModifiedBy>Windows User</cp:lastModifiedBy>
  <cp:revision>109</cp:revision>
  <dcterms:created xsi:type="dcterms:W3CDTF">2019-10-21T12:36:32Z</dcterms:created>
  <dcterms:modified xsi:type="dcterms:W3CDTF">2022-03-15T07:30:16Z</dcterms:modified>
</cp:coreProperties>
</file>