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3" r:id="rId3"/>
    <p:sldId id="26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8ECBFD-944E-45FA-8C13-C3B0E9893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83C4C46-999E-474D-99C4-CDD3048C79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7FA993E-68F9-42E8-A576-CF5A8FD6B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7557-187B-4DF1-8FED-FCED11B1247A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1773197-54B2-4D1C-966A-0258D6A6B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6DE7942-A36D-4D0A-BD48-586F8F58E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1BA2-DAAE-469C-BA41-9C658A28F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479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012D10-07A8-4A4C-B9BE-A4D5A31AD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28947E4-EAA1-4859-9579-41DCA35053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5574E3B-0929-4505-A811-15B6B3F48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7557-187B-4DF1-8FED-FCED11B1247A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E35BCD6-FAA3-4F99-A175-599C4503D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FDC5A92-CB3D-4BB7-A04D-060E3016A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1BA2-DAAE-469C-BA41-9C658A28F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566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079C31D-F292-4171-B633-A59333A0A4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5175F25-BDC7-492E-9738-6FAEC5CBFC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268C7F5-2AC0-4718-9354-1703DEEAA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7557-187B-4DF1-8FED-FCED11B1247A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30F0C3E-647C-46E4-8CED-F236146B9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9020BDE-B85F-4E77-BA51-9BB78F0E1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1BA2-DAAE-469C-BA41-9C658A28F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795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62B75D-A249-46F8-870E-EF60E0E99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156A7D3-07A4-413C-85E6-4BB470254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CE31A0C-C19A-41ED-94CB-E061B7751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7557-187B-4DF1-8FED-FCED11B1247A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D3BDE73-D4F4-4BB4-98F8-50CB1B7FC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E52DE21-D468-444D-BE03-19100ACDF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1BA2-DAAE-469C-BA41-9C658A28F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844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E654DD-7553-4D37-B0DA-FD9CEA583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85B57E1-8C67-4232-8A0F-E413FE4FB7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2C039F4-E52C-4045-8C49-6C159B160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7557-187B-4DF1-8FED-FCED11B1247A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6A41E1B-297A-414D-BAA9-C9EBA5918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F12CF40-7E54-491D-94F1-5BCFE5037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1BA2-DAAE-469C-BA41-9C658A28F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2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720B36-D9C1-49B1-8425-96707E9D6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E7FBF47-0B8B-40F1-A48E-AFA43A287C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9DA685A-72D2-4AB5-AB81-CC28CDEF98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0A598FC-CC0A-4410-9DF9-09CB8B6F8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7557-187B-4DF1-8FED-FCED11B1247A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84E830F-907E-4ADE-BB04-71D39D398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5754023-712C-4828-A3AD-F0DA14745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1BA2-DAAE-469C-BA41-9C658A28F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975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19CB8B-3AE6-49FF-9EF0-533EA4F2A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0BCB36A-B803-4B99-92B1-B40518D603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732D470-91C2-4727-97A4-7259A8A477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0AE6634-168B-4ED6-90D7-1A9D9C4E2F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A3FC60B-62BD-4036-8800-F721F14CDF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4767559-08AA-4BEE-8F31-5DD90B3C4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7557-187B-4DF1-8FED-FCED11B1247A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2BFB842-5E43-4977-9714-37121D2C0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93D9342-7C68-443B-B9F0-57EBB8EA5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1BA2-DAAE-469C-BA41-9C658A28F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962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33284B-C812-414D-8481-BBFC6E4A1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91B90DA-26C9-4D42-8D11-81704F1B6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7557-187B-4DF1-8FED-FCED11B1247A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69B786B-3B88-4A4B-A42B-9248EC200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D18F1E4-3711-4E7D-BBF5-4318602B1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1BA2-DAAE-469C-BA41-9C658A28F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402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770386C-7BBD-45BD-925C-033BA8D91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7557-187B-4DF1-8FED-FCED11B1247A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7F889FE-6538-4DA9-95FE-96BA188FA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3E16B06-6CBF-48DA-BF23-619851738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1BA2-DAAE-469C-BA41-9C658A28F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137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500C2E-9AB0-4892-9C63-3A639CB00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92AF2F-02BB-4104-B2F5-E933DAC4E7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9F7AB3C-D187-4380-BAC2-23999C2F02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BBCFE6D-3FA7-466B-BFD6-0632ACD58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7557-187B-4DF1-8FED-FCED11B1247A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9F52684-0272-4DBB-9394-41540A50B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02AF35E-9385-4659-944E-401A21FCB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1BA2-DAAE-469C-BA41-9C658A28F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466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8B36215-0997-4D89-8F73-AB1DCB5B3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EE8009B-51D2-4289-ABE0-5A697556BA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AEBAE89-78C6-40A2-97D9-D3B50F2B8D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660C2C7-04B4-4ABB-95B7-3AFCAACC9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7557-187B-4DF1-8FED-FCED11B1247A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EEF5F06-00C7-45F7-8F4A-E93533C7F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31BB476-2E70-41F7-BE34-D9ED59345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1BA2-DAAE-469C-BA41-9C658A28F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935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93D29F6-4572-4AE7-8D77-B428D6563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E698A92-8EF3-4BD2-9122-D15BE54015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FA34E3-868F-4B83-A0BE-75A7CA37B6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17557-187B-4DF1-8FED-FCED11B1247A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AA725FA-425D-4357-8C17-1B6E68DA50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2C20504-09C8-43F1-97C0-C9588015B8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11BA2-DAAE-469C-BA41-9C658A28F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267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870BF087-8D23-4AE5-AB43-6CED7F185EB8}"/>
              </a:ext>
            </a:extLst>
          </p:cNvPr>
          <p:cNvSpPr/>
          <p:nvPr/>
        </p:nvSpPr>
        <p:spPr>
          <a:xfrm>
            <a:off x="4542201" y="253095"/>
            <a:ext cx="18053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137AC3"/>
                </a:solidFill>
                <a:effectLst/>
                <a:latin typeface="Tahoma" panose="020B0604030504040204" pitchFamily="34" charset="0"/>
              </a:rPr>
              <a:t>Electroplating</a:t>
            </a:r>
            <a:endParaRPr lang="en-US" b="1" dirty="0">
              <a:solidFill>
                <a:srgbClr val="137AC3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73210" y="1025773"/>
            <a:ext cx="1032201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231F20"/>
                </a:solidFill>
              </a:rPr>
              <a:t>Electrolysis</a:t>
            </a:r>
            <a:r>
              <a:rPr lang="en-US" sz="2000" dirty="0">
                <a:solidFill>
                  <a:srgbClr val="231F20"/>
                </a:solidFill>
              </a:rPr>
              <a:t> is used to </a:t>
            </a:r>
            <a:r>
              <a:rPr lang="en-US" sz="2000" b="1" dirty="0">
                <a:solidFill>
                  <a:srgbClr val="231F20"/>
                </a:solidFill>
              </a:rPr>
              <a:t>electroplate objects</a:t>
            </a:r>
            <a:r>
              <a:rPr lang="en-US" sz="2000" dirty="0">
                <a:solidFill>
                  <a:srgbClr val="231F20"/>
                </a:solidFill>
              </a:rPr>
              <a:t> (coat them with a thin layer or metal</a:t>
            </a:r>
            <a:r>
              <a:rPr lang="en-US" sz="2000" dirty="0" smtClean="0">
                <a:solidFill>
                  <a:srgbClr val="231F20"/>
                </a:solidFill>
              </a:rPr>
              <a:t>)</a:t>
            </a:r>
          </a:p>
          <a:p>
            <a:r>
              <a:rPr lang="en-US" sz="2000" dirty="0" smtClean="0">
                <a:solidFill>
                  <a:srgbClr val="231F20"/>
                </a:solidFill>
              </a:rPr>
              <a:t>Useful </a:t>
            </a:r>
            <a:r>
              <a:rPr lang="en-US" sz="2000" dirty="0">
                <a:solidFill>
                  <a:srgbClr val="231F20"/>
                </a:solidFill>
              </a:rPr>
              <a:t>for coating a cheaper metal with a more expensive one, such as copper or </a:t>
            </a:r>
            <a:r>
              <a:rPr lang="en-US" sz="2000" dirty="0" smtClean="0">
                <a:solidFill>
                  <a:srgbClr val="231F20"/>
                </a:solidFill>
              </a:rPr>
              <a:t>silver</a:t>
            </a:r>
            <a:endParaRPr lang="en-US" sz="2000" dirty="0">
              <a:solidFill>
                <a:srgbClr val="231F20"/>
              </a:solidFill>
            </a:endParaRPr>
          </a:p>
          <a:p>
            <a:endParaRPr lang="en-US" sz="2000" b="1" dirty="0" smtClean="0">
              <a:solidFill>
                <a:srgbClr val="231F20"/>
              </a:solidFill>
            </a:endParaRPr>
          </a:p>
          <a:p>
            <a:endParaRPr lang="en-US" sz="2000" b="1" dirty="0">
              <a:solidFill>
                <a:srgbClr val="231F20"/>
              </a:solidFill>
            </a:endParaRPr>
          </a:p>
          <a:p>
            <a:r>
              <a:rPr lang="en-US" sz="2000" b="1" dirty="0" smtClean="0">
                <a:solidFill>
                  <a:srgbClr val="231F20"/>
                </a:solidFill>
              </a:rPr>
              <a:t>How </a:t>
            </a:r>
            <a:r>
              <a:rPr lang="en-US" sz="2000" b="1" dirty="0">
                <a:solidFill>
                  <a:srgbClr val="231F20"/>
                </a:solidFill>
              </a:rPr>
              <a:t>it works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31F20"/>
                </a:solidFill>
              </a:rPr>
              <a:t>The </a:t>
            </a:r>
            <a:r>
              <a:rPr lang="en-US" sz="2000" b="1" dirty="0">
                <a:solidFill>
                  <a:srgbClr val="231F20"/>
                </a:solidFill>
              </a:rPr>
              <a:t>negative</a:t>
            </a:r>
            <a:r>
              <a:rPr lang="en-US" sz="2000" dirty="0">
                <a:solidFill>
                  <a:srgbClr val="231F20"/>
                </a:solidFill>
              </a:rPr>
              <a:t> </a:t>
            </a:r>
            <a:r>
              <a:rPr lang="en-US" sz="2000" b="1" dirty="0">
                <a:solidFill>
                  <a:srgbClr val="231F20"/>
                </a:solidFill>
              </a:rPr>
              <a:t>electrode</a:t>
            </a:r>
            <a:r>
              <a:rPr lang="en-US" sz="2000" dirty="0">
                <a:solidFill>
                  <a:srgbClr val="231F20"/>
                </a:solidFill>
              </a:rPr>
              <a:t> should be the object to be electroplated.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31F20"/>
                </a:solidFill>
              </a:rPr>
              <a:t>The </a:t>
            </a:r>
            <a:r>
              <a:rPr lang="en-US" sz="2000" b="1" dirty="0">
                <a:solidFill>
                  <a:srgbClr val="231F20"/>
                </a:solidFill>
              </a:rPr>
              <a:t>positive electrode</a:t>
            </a:r>
            <a:r>
              <a:rPr lang="en-US" sz="2000" dirty="0">
                <a:solidFill>
                  <a:srgbClr val="231F20"/>
                </a:solidFill>
              </a:rPr>
              <a:t> should be the metal that you want to coat the object with.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231F20"/>
                </a:solidFill>
              </a:rPr>
              <a:t>The</a:t>
            </a:r>
            <a:r>
              <a:rPr lang="en-US" sz="2000" dirty="0">
                <a:solidFill>
                  <a:srgbClr val="231F20"/>
                </a:solidFill>
              </a:rPr>
              <a:t> </a:t>
            </a:r>
            <a:r>
              <a:rPr lang="en-US" sz="2000" b="1" dirty="0">
                <a:solidFill>
                  <a:srgbClr val="231F20"/>
                </a:solidFill>
              </a:rPr>
              <a:t>electrolyte</a:t>
            </a:r>
            <a:r>
              <a:rPr lang="en-US" sz="2000" dirty="0">
                <a:solidFill>
                  <a:srgbClr val="231F20"/>
                </a:solidFill>
              </a:rPr>
              <a:t> should be a solution of the coating metal, such as its metal nitrate or sulfate.</a:t>
            </a:r>
            <a:endParaRPr lang="en-US" sz="2000" dirty="0">
              <a:solidFill>
                <a:srgbClr val="231F2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5752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1F1FEBF1-E488-4980-B36F-C1C8C36340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50" y="1217258"/>
            <a:ext cx="5772150" cy="44577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870BF087-8D23-4AE5-AB43-6CED7F185EB8}"/>
              </a:ext>
            </a:extLst>
          </p:cNvPr>
          <p:cNvSpPr/>
          <p:nvPr/>
        </p:nvSpPr>
        <p:spPr>
          <a:xfrm>
            <a:off x="859888" y="327236"/>
            <a:ext cx="27622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137AC3"/>
                </a:solidFill>
                <a:effectLst/>
                <a:latin typeface="Tahoma" panose="020B0604030504040204" pitchFamily="34" charset="0"/>
              </a:rPr>
              <a:t>Electroplating with Ag</a:t>
            </a:r>
            <a:endParaRPr lang="en-US" b="1" dirty="0">
              <a:solidFill>
                <a:srgbClr val="137AC3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343BE73-1808-4C8A-8D5E-03E613C6A96B}"/>
              </a:ext>
            </a:extLst>
          </p:cNvPr>
          <p:cNvSpPr/>
          <p:nvPr/>
        </p:nvSpPr>
        <p:spPr>
          <a:xfrm>
            <a:off x="5125693" y="982574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sz="2400" b="1" dirty="0"/>
              <a:t>Figure : The spoon is the cathode. </a:t>
            </a:r>
          </a:p>
          <a:p>
            <a:pPr algn="just"/>
            <a:endParaRPr lang="en-US" sz="2400" b="1" dirty="0"/>
          </a:p>
          <a:p>
            <a:pPr algn="just"/>
            <a:r>
              <a:rPr lang="en-US" sz="2400" b="1" dirty="0"/>
              <a:t>The anode is a silver electrode. </a:t>
            </a:r>
          </a:p>
          <a:p>
            <a:pPr algn="just"/>
            <a:endParaRPr lang="en-US" sz="2400" b="1" dirty="0"/>
          </a:p>
          <a:p>
            <a:pPr algn="just"/>
            <a:r>
              <a:rPr lang="en-US" sz="2400" b="1" dirty="0"/>
              <a:t>The net result is that silver metal is removed from the anode and deposited on the cathode.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4D66D02E-968F-42A7-80F2-B8EC8F9616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6879" y="3487472"/>
            <a:ext cx="4019550" cy="7143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B336518D-27A0-476D-876C-FF07E3B77C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5733" y="4348213"/>
            <a:ext cx="4410075" cy="6858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859888" y="5909642"/>
            <a:ext cx="1083275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The object to be plated, such as a metal spoon, is connected to the negative terminal of the power supply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A </a:t>
            </a:r>
            <a:r>
              <a:rPr lang="en-US" sz="1600" dirty="0"/>
              <a:t>piece of silver is connected to the positive terminal. </a:t>
            </a:r>
            <a:endParaRPr lang="en-US" sz="1600" dirty="0" smtClean="0"/>
          </a:p>
          <a:p>
            <a:r>
              <a:rPr lang="en-US" sz="1600" dirty="0" smtClean="0"/>
              <a:t>The </a:t>
            </a:r>
            <a:r>
              <a:rPr lang="en-US" sz="1600" dirty="0"/>
              <a:t>electrolyte is silver nitrate solution.</a:t>
            </a:r>
          </a:p>
        </p:txBody>
      </p:sp>
    </p:spTree>
    <p:extLst>
      <p:ext uri="{BB962C8B-B14F-4D97-AF65-F5344CB8AC3E}">
        <p14:creationId xmlns:p14="http://schemas.microsoft.com/office/powerpoint/2010/main" val="217316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59888" y="878012"/>
            <a:ext cx="1064837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231F20"/>
                </a:solidFill>
                <a:latin typeface="ReithSans"/>
              </a:rPr>
              <a:t>The </a:t>
            </a:r>
            <a:r>
              <a:rPr lang="en-US" dirty="0">
                <a:solidFill>
                  <a:srgbClr val="231F20"/>
                </a:solidFill>
                <a:latin typeface="ReithSans"/>
              </a:rPr>
              <a:t>object to be plated, such as a metal pan, is connected to the negative terminal of the power </a:t>
            </a:r>
            <a:r>
              <a:rPr lang="en-US" dirty="0" smtClean="0">
                <a:solidFill>
                  <a:srgbClr val="231F20"/>
                </a:solidFill>
                <a:latin typeface="ReithSans"/>
              </a:rPr>
              <a:t>supply </a:t>
            </a:r>
            <a:r>
              <a:rPr lang="en-US" dirty="0">
                <a:solidFill>
                  <a:srgbClr val="231F20"/>
                </a:solidFill>
                <a:latin typeface="ReithSans"/>
              </a:rPr>
              <a:t>A piece of copper is connected to the positive </a:t>
            </a:r>
            <a:r>
              <a:rPr lang="en-US" dirty="0" smtClean="0">
                <a:solidFill>
                  <a:srgbClr val="231F20"/>
                </a:solidFill>
                <a:latin typeface="ReithSans"/>
              </a:rPr>
              <a:t>terminal</a:t>
            </a:r>
          </a:p>
          <a:p>
            <a:r>
              <a:rPr lang="en-US" dirty="0" smtClean="0">
                <a:solidFill>
                  <a:srgbClr val="231F20"/>
                </a:solidFill>
                <a:latin typeface="ReithSans"/>
              </a:rPr>
              <a:t>The </a:t>
            </a:r>
            <a:r>
              <a:rPr lang="en-US" dirty="0">
                <a:solidFill>
                  <a:srgbClr val="231F20"/>
                </a:solidFill>
                <a:latin typeface="ReithSans"/>
              </a:rPr>
              <a:t>electrolyte is copper sulfate solution.</a:t>
            </a:r>
            <a:endParaRPr lang="en-US" b="0" i="0" dirty="0">
              <a:solidFill>
                <a:srgbClr val="231F20"/>
              </a:solidFill>
              <a:effectLst/>
              <a:latin typeface="ReithSan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870BF087-8D23-4AE5-AB43-6CED7F185EB8}"/>
              </a:ext>
            </a:extLst>
          </p:cNvPr>
          <p:cNvSpPr/>
          <p:nvPr/>
        </p:nvSpPr>
        <p:spPr>
          <a:xfrm>
            <a:off x="859888" y="327236"/>
            <a:ext cx="27590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137AC3"/>
                </a:solidFill>
                <a:effectLst/>
                <a:latin typeface="Tahoma" panose="020B0604030504040204" pitchFamily="34" charset="0"/>
              </a:rPr>
              <a:t>Electroplating with Cu</a:t>
            </a:r>
            <a:endParaRPr lang="en-US" b="1" dirty="0">
              <a:solidFill>
                <a:srgbClr val="137AC3"/>
              </a:solidFill>
              <a:effectLst/>
              <a:latin typeface="Tahoma" panose="020B0604030504040204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341112" y="1892761"/>
            <a:ext cx="5987342" cy="4457700"/>
            <a:chOff x="2341112" y="1892761"/>
            <a:chExt cx="5987342" cy="4457700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xmlns="" id="{1F1FEBF1-E488-4980-B36F-C1C8C36340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56304" y="1892761"/>
              <a:ext cx="5772150" cy="4457700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5149670" y="4448432"/>
              <a:ext cx="585417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Cu</a:t>
              </a:r>
              <a:r>
                <a:rPr lang="en-US" baseline="30000" dirty="0" smtClean="0"/>
                <a:t>2+</a:t>
              </a:r>
              <a:endParaRPr lang="en-US" baseline="300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939606" y="5096018"/>
              <a:ext cx="585417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Cu</a:t>
              </a:r>
              <a:r>
                <a:rPr lang="en-US" baseline="30000" dirty="0" smtClean="0"/>
                <a:t>2+</a:t>
              </a:r>
              <a:endParaRPr lang="en-US" baseline="30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678092" y="5723239"/>
              <a:ext cx="1277865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Cu(NO</a:t>
              </a:r>
              <a:r>
                <a:rPr lang="en-US" baseline="-25000" dirty="0" smtClean="0"/>
                <a:t>3</a:t>
              </a:r>
              <a:r>
                <a:rPr lang="en-US" dirty="0" smtClean="0"/>
                <a:t>)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341112" y="4957518"/>
              <a:ext cx="1277865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Cu</a:t>
              </a:r>
            </a:p>
            <a:p>
              <a:pPr algn="ctr"/>
              <a:r>
                <a:rPr lang="en-US" dirty="0" smtClean="0"/>
                <a:t>(anode)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35892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1077</TotalTime>
  <Words>130</Words>
  <Application>Microsoft Office PowerPoint</Application>
  <PresentationFormat>Widescreen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ReithSans</vt:lpstr>
      <vt:lpstr>Tahoma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Windows User</cp:lastModifiedBy>
  <cp:revision>35</cp:revision>
  <dcterms:created xsi:type="dcterms:W3CDTF">2019-10-16T02:35:54Z</dcterms:created>
  <dcterms:modified xsi:type="dcterms:W3CDTF">2022-03-15T03:33:45Z</dcterms:modified>
</cp:coreProperties>
</file>