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6"/>
  </p:notesMasterIdLst>
  <p:sldIdLst>
    <p:sldId id="256" r:id="rId2"/>
    <p:sldId id="257" r:id="rId3"/>
    <p:sldId id="287" r:id="rId4"/>
    <p:sldId id="258" r:id="rId5"/>
    <p:sldId id="288" r:id="rId6"/>
    <p:sldId id="289" r:id="rId7"/>
    <p:sldId id="259" r:id="rId8"/>
    <p:sldId id="261" r:id="rId9"/>
    <p:sldId id="260" r:id="rId10"/>
    <p:sldId id="290" r:id="rId11"/>
    <p:sldId id="291" r:id="rId12"/>
    <p:sldId id="292" r:id="rId13"/>
    <p:sldId id="262" r:id="rId14"/>
    <p:sldId id="263" r:id="rId15"/>
    <p:sldId id="264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93" r:id="rId30"/>
    <p:sldId id="294" r:id="rId31"/>
    <p:sldId id="295" r:id="rId32"/>
    <p:sldId id="296" r:id="rId33"/>
    <p:sldId id="297" r:id="rId34"/>
    <p:sldId id="280" r:id="rId35"/>
    <p:sldId id="281" r:id="rId36"/>
    <p:sldId id="282" r:id="rId37"/>
    <p:sldId id="283" r:id="rId38"/>
    <p:sldId id="284" r:id="rId39"/>
    <p:sldId id="298" r:id="rId40"/>
    <p:sldId id="299" r:id="rId41"/>
    <p:sldId id="285" r:id="rId42"/>
    <p:sldId id="300" r:id="rId43"/>
    <p:sldId id="301" r:id="rId44"/>
    <p:sldId id="28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F31B1-C5F5-485F-B449-74D9C8E50682}" type="datetimeFigureOut">
              <a:rPr lang="en-US" smtClean="0"/>
              <a:t>25-Aug-25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E6E57-C82A-4C5D-BFCB-DCE16DA04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Reactive gas is introduced</a:t>
            </a:r>
            <a:r>
              <a:rPr lang="en-US" baseline="0" dirty="0"/>
              <a:t> in the reaction chamber and react with the substrate and decompose on the substrate (undergo chemical reaction there) to form a film of </a:t>
            </a:r>
            <a:r>
              <a:rPr lang="en-US" baseline="0" dirty="0" err="1"/>
              <a:t>nano</a:t>
            </a:r>
            <a:r>
              <a:rPr lang="en-US" baseline="0" dirty="0"/>
              <a:t> material. In this chemical reaction by products may be formed, which are dissolved and evacuated from the reaction chamber by a maintained carrier gas flow.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FC44CE-100B-4EF0-B5D1-F6CE8A84DB7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3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885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4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0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25-Aug-25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25-Aug-25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7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25-Aug-25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2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8F8FF6-43B4-494A-AF8F-123A498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400" y="-35625"/>
            <a:ext cx="4902679" cy="46670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F5D03CB-1EF4-4575-BA97-23EEE14EB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132" y="0"/>
            <a:ext cx="4902679" cy="4619500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AB3A981E-AF55-4BBF-85FC-8E53CC80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3850" y="1"/>
            <a:ext cx="3808150" cy="3428999"/>
          </a:xfrm>
          <a:custGeom>
            <a:avLst/>
            <a:gdLst>
              <a:gd name="connsiteX0" fmla="*/ 709972 w 4030116"/>
              <a:gd name="connsiteY0" fmla="*/ 0 h 3628865"/>
              <a:gd name="connsiteX1" fmla="*/ 3431306 w 4030116"/>
              <a:gd name="connsiteY1" fmla="*/ 0 h 3628865"/>
              <a:gd name="connsiteX2" fmla="*/ 3534802 w 4030116"/>
              <a:gd name="connsiteY2" fmla="*/ 94063 h 3628865"/>
              <a:gd name="connsiteX3" fmla="*/ 3978557 w 4030116"/>
              <a:gd name="connsiteY3" fmla="*/ 752240 h 3628865"/>
              <a:gd name="connsiteX4" fmla="*/ 4030116 w 4030116"/>
              <a:gd name="connsiteY4" fmla="*/ 893110 h 3628865"/>
              <a:gd name="connsiteX5" fmla="*/ 4030116 w 4030116"/>
              <a:gd name="connsiteY5" fmla="*/ 2223342 h 3628865"/>
              <a:gd name="connsiteX6" fmla="*/ 3978557 w 4030116"/>
              <a:gd name="connsiteY6" fmla="*/ 2364212 h 3628865"/>
              <a:gd name="connsiteX7" fmla="*/ 2070639 w 4030116"/>
              <a:gd name="connsiteY7" fmla="*/ 3628865 h 3628865"/>
              <a:gd name="connsiteX8" fmla="*/ 0 w 4030116"/>
              <a:gd name="connsiteY8" fmla="*/ 1558226 h 3628865"/>
              <a:gd name="connsiteX9" fmla="*/ 606476 w 4030116"/>
              <a:gd name="connsiteY9" fmla="*/ 94063 h 3628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0116" h="3628865">
                <a:moveTo>
                  <a:pt x="709972" y="0"/>
                </a:moveTo>
                <a:lnTo>
                  <a:pt x="3431306" y="0"/>
                </a:lnTo>
                <a:lnTo>
                  <a:pt x="3534802" y="94063"/>
                </a:lnTo>
                <a:cubicBezTo>
                  <a:pt x="3722158" y="281419"/>
                  <a:pt x="3873777" y="504512"/>
                  <a:pt x="3978557" y="752240"/>
                </a:cubicBezTo>
                <a:lnTo>
                  <a:pt x="4030116" y="893110"/>
                </a:lnTo>
                <a:lnTo>
                  <a:pt x="4030116" y="2223342"/>
                </a:lnTo>
                <a:lnTo>
                  <a:pt x="3978557" y="2364212"/>
                </a:lnTo>
                <a:cubicBezTo>
                  <a:pt x="3664217" y="3107396"/>
                  <a:pt x="2928325" y="3628865"/>
                  <a:pt x="2070639" y="3628865"/>
                </a:cubicBezTo>
                <a:cubicBezTo>
                  <a:pt x="927057" y="3628865"/>
                  <a:pt x="0" y="2701808"/>
                  <a:pt x="0" y="1558226"/>
                </a:cubicBezTo>
                <a:cubicBezTo>
                  <a:pt x="0" y="986435"/>
                  <a:pt x="231764" y="468775"/>
                  <a:pt x="606476" y="94063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DADA8-CC7F-C804-E80E-D8541F85B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105" y="446511"/>
            <a:ext cx="3074742" cy="2052390"/>
          </a:xfrm>
          <a:prstGeom prst="rect">
            <a:avLst/>
          </a:pr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A0E21CE3-CE4A-4A81-86C9-019354341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2505" y="3131553"/>
            <a:ext cx="4447156" cy="3726448"/>
          </a:xfrm>
          <a:custGeom>
            <a:avLst/>
            <a:gdLst>
              <a:gd name="connsiteX0" fmla="*/ 2340464 w 4680928"/>
              <a:gd name="connsiteY0" fmla="*/ 0 h 3922335"/>
              <a:gd name="connsiteX1" fmla="*/ 4680928 w 4680928"/>
              <a:gd name="connsiteY1" fmla="*/ 2340464 h 3922335"/>
              <a:gd name="connsiteX2" fmla="*/ 4146480 w 4680928"/>
              <a:gd name="connsiteY2" fmla="*/ 3829217 h 3922335"/>
              <a:gd name="connsiteX3" fmla="*/ 4061848 w 4680928"/>
              <a:gd name="connsiteY3" fmla="*/ 3922335 h 3922335"/>
              <a:gd name="connsiteX4" fmla="*/ 619080 w 4680928"/>
              <a:gd name="connsiteY4" fmla="*/ 3922335 h 3922335"/>
              <a:gd name="connsiteX5" fmla="*/ 534448 w 4680928"/>
              <a:gd name="connsiteY5" fmla="*/ 3829217 h 3922335"/>
              <a:gd name="connsiteX6" fmla="*/ 0 w 4680928"/>
              <a:gd name="connsiteY6" fmla="*/ 2340464 h 3922335"/>
              <a:gd name="connsiteX7" fmla="*/ 2340464 w 4680928"/>
              <a:gd name="connsiteY7" fmla="*/ 0 h 392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0928" h="3922335">
                <a:moveTo>
                  <a:pt x="2340464" y="0"/>
                </a:moveTo>
                <a:cubicBezTo>
                  <a:pt x="3633067" y="0"/>
                  <a:pt x="4680928" y="1047861"/>
                  <a:pt x="4680928" y="2340464"/>
                </a:cubicBezTo>
                <a:cubicBezTo>
                  <a:pt x="4680928" y="2905978"/>
                  <a:pt x="4480361" y="3424647"/>
                  <a:pt x="4146480" y="3829217"/>
                </a:cubicBezTo>
                <a:lnTo>
                  <a:pt x="4061848" y="3922335"/>
                </a:lnTo>
                <a:lnTo>
                  <a:pt x="619080" y="3922335"/>
                </a:lnTo>
                <a:lnTo>
                  <a:pt x="534448" y="3829217"/>
                </a:lnTo>
                <a:cubicBezTo>
                  <a:pt x="200567" y="3424647"/>
                  <a:pt x="0" y="2905978"/>
                  <a:pt x="0" y="2340464"/>
                </a:cubicBezTo>
                <a:cubicBezTo>
                  <a:pt x="0" y="1047861"/>
                  <a:pt x="1047861" y="0"/>
                  <a:pt x="2340464" y="0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5AFEC601-A132-47EE-B0C2-B38ACD9FC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9827" y="0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C009E-9226-CCB1-0645-F1591F46F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149" y="1292832"/>
            <a:ext cx="4024032" cy="2136168"/>
          </a:xfrm>
        </p:spPr>
        <p:txBody>
          <a:bodyPr>
            <a:normAutofit/>
          </a:bodyPr>
          <a:lstStyle/>
          <a:p>
            <a:r>
              <a:rPr lang="en-US" sz="2800" spc="0" dirty="0"/>
              <a:t>Nanotechnology and Chemistry: The Unseen Scale with Magnificent Impact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72950BC3-A7CF-4F1B-8A6E-14E3DDE55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5779" y="640535"/>
            <a:ext cx="663994" cy="66399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B01B-7B7F-5842-CB8A-0FE7F49F3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161" y="4197589"/>
            <a:ext cx="3037843" cy="2027759"/>
          </a:xfrm>
          <a:prstGeom prst="rect">
            <a:avLst/>
          </a:prstGeom>
        </p:spPr>
      </p:pic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49330" y="3703269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5" name="Oval 34">
            <a:extLst>
              <a:ext uri="{FF2B5EF4-FFF2-40B4-BE49-F238E27FC236}">
                <a16:creationId xmlns:a16="http://schemas.microsoft.com/office/drawing/2014/main" id="{6BFD9967-9371-4F99-A8D2-502B11A38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2534" y="4845569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7FA2-1054-1EFB-010A-4F5203FC9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C3652E-4D40-0AF3-3FAB-2533F9F27643}"/>
              </a:ext>
            </a:extLst>
          </p:cNvPr>
          <p:cNvSpPr txBox="1"/>
          <p:nvPr/>
        </p:nvSpPr>
        <p:spPr>
          <a:xfrm>
            <a:off x="673438" y="4749560"/>
            <a:ext cx="246413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Dr. Thamina Acter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Associate Professor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Dept of MPS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EWU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2024.04.15</a:t>
            </a:r>
          </a:p>
        </p:txBody>
      </p:sp>
    </p:spTree>
    <p:extLst>
      <p:ext uri="{BB962C8B-B14F-4D97-AF65-F5344CB8AC3E}">
        <p14:creationId xmlns:p14="http://schemas.microsoft.com/office/powerpoint/2010/main" val="18536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45" y="274818"/>
            <a:ext cx="6309360" cy="48678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00678"/>
            <a:ext cx="5669280" cy="2422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867158"/>
            <a:ext cx="5486400" cy="1125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75C501-378E-F2EB-3930-A033C33DA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0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75" y="85725"/>
            <a:ext cx="7410450" cy="668655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253947" y="1886465"/>
            <a:ext cx="8237" cy="1054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10249" y="2413686"/>
            <a:ext cx="11368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783781" y="2108886"/>
            <a:ext cx="956806" cy="60959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89609" y="1963997"/>
            <a:ext cx="132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All dimensions are in nm range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33897" y="1561584"/>
            <a:ext cx="1707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One dimension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is outside of nm range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395784" y="2714365"/>
            <a:ext cx="25125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96760" y="2215980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16337" y="1518500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215" y="1792417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06041" y="2497783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256638" y="5399902"/>
            <a:ext cx="1231557" cy="78671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43089" y="1502026"/>
            <a:ext cx="132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no dimension is in nm range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814" y="1488809"/>
            <a:ext cx="182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Two dimensions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are outside of nm range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304005" y="5715001"/>
            <a:ext cx="1136821" cy="7825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95337" y="5530335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41683" y="5068670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933768" y="3719122"/>
            <a:ext cx="8237" cy="105444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90070" y="4246343"/>
            <a:ext cx="113682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472051" y="3862602"/>
            <a:ext cx="923434" cy="74140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6581" y="4048637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96158" y="3351157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87036" y="3625074"/>
            <a:ext cx="32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471969-F9F5-7A23-E99B-BE30EA5ED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155" y="0"/>
            <a:ext cx="898569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CE7FC8-6C56-82F9-4F41-729D4E872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6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1.5 Schematic description of: 1.5a, nanowire and 1.5b, nanotube.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D03016-8CCD-F580-0942-E33DC3249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442" y="1480961"/>
            <a:ext cx="4036072" cy="3662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9A61ED-3DD4-2E52-AE43-08630D355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2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1.6 An illustration of graphene sheet structure, single-walled carbon nanotube, and multiple-walled carbon nanotube.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5EB8D-2FBC-344A-6CAD-627B3E267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481" y="1317488"/>
            <a:ext cx="6015038" cy="4831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08B4BD-E0BA-1BC4-8CB8-7F5E73CDF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25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1.7 Nanostructures of Morpho butterfly wings.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B744AE-23AC-7F63-E457-1E9D38775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09" y="1171334"/>
            <a:ext cx="7385582" cy="40755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161D2-DD52-BDA3-5955-4D6E3CB30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1.11 An image of magnetite (Fe3O4) nanoparticles obtained by transmission electron microscope (TEM).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FB756-8964-3976-730D-140F98921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66" y="1313449"/>
            <a:ext cx="7678975" cy="53136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4873845" y="57624"/>
            <a:ext cx="367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Seeing at the nanoscale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45C9C-67B0-A78D-6BAC-65E112CA0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5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1.13 Schematic illustration of three kinds of solutions according to solute particle size.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52473-4155-A204-FB65-2114F88D8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233" y="1317488"/>
            <a:ext cx="7575534" cy="44624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3559395" y="209492"/>
            <a:ext cx="558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Nanoparticle behavior of colloid 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0085FC-4BEE-52DF-DDB6-1BC0FB007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759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1.2 Types of colloid solutions depending on the physical state of both the dispersion medium and the dispersed phase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8A2D7-23B8-B805-00BC-C98EE0E96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6" y="1350144"/>
            <a:ext cx="10726864" cy="39947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DB1320-F87F-621D-E646-8F68EBA49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9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1.15 Description of the Tyndall effect: passing of laser beam through, a, colloid solution of silver nanoparticles, b, true solution of silver ions.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39922D-0623-B884-19F8-57C941402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111" y="1444162"/>
            <a:ext cx="9279859" cy="46728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427CCE-3612-FE0C-D13F-6B314E514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6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1234441" y="2057108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1.1 Physical and chemical properties of gold at the macroscale and nanoscale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79F5AE-20AD-3F6A-78DB-CAC0DB7C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136" y="2840881"/>
            <a:ext cx="9013728" cy="3263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45672" y="602777"/>
            <a:ext cx="6003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What is Nano and Why is it important?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DD7C9-60E5-8DC9-786C-C69A5614E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67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1.16 Schematic illustration of aggregation process of unstable nanoparticles.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8628F-49AA-9F15-86EC-A4CA14CE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915" y="1537423"/>
            <a:ext cx="8950472" cy="37203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819870-CCE0-C425-DBE0-22D76D900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9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403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Figure 1.17 Schematic illustration of an electrical double layer of negatively charged nanoparticle. and a curve represents electrical potential as a function of distance from the nanoparticle surface.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AF14F-949B-FAB9-7C2F-A82DB6BDE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132" y="609602"/>
            <a:ext cx="7080868" cy="59461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8B1344-CF66-73FA-C48C-A0B1E08A0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0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1.16 Schematic illustration of aggregation process of unstable nanoparticles.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8628F-49AA-9F15-86EC-A4CA14CEE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232623"/>
            <a:ext cx="7039587" cy="29260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6D9F7A-1CA9-8F0B-81E2-E69CA4AC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968" y="5031148"/>
            <a:ext cx="7802064" cy="13241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D6D97D-0265-5DA2-6DE7-725A419DFCCC}"/>
              </a:ext>
            </a:extLst>
          </p:cNvPr>
          <p:cNvSpPr txBox="1"/>
          <p:nvPr/>
        </p:nvSpPr>
        <p:spPr>
          <a:xfrm>
            <a:off x="772886" y="4204377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1.3 Possible values range of zeta potential and its relationship on the stability and instability of colloidal solutions.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B61583-8B9C-E9A6-50D4-265E26D06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45" y="4204377"/>
            <a:ext cx="371527" cy="40010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FC61BE-2E63-A522-8C08-274829233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1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1.18 Schematic illustration of aggregation process of electrical charged nanoparticles induced by adding counterions.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BE56BD-C37C-B760-1A3E-5DAFA8B62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08" y="1540711"/>
            <a:ext cx="7602011" cy="4277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F7B45-ED5C-844D-F35A-C219B344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39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1.19 A curve represents zeta potential values versus </a:t>
            </a:r>
            <a:r>
              <a:rPr lang="en-US" sz="2000" dirty="0" err="1"/>
              <a:t>pH.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A23673-BB4A-6DB5-F641-629776CF5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520" y="1216539"/>
            <a:ext cx="9954940" cy="4825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B4DBCB-DA7F-A3FA-12A1-C5438110B1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3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1.20 A curve that describes the total potential energy between two particles as a function of the distance between them in the case of a, a stable colloid solution, b, unstable colloid solution under aggregation process.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F7ED33-C47F-48E7-A88E-294036B1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888" y="1703364"/>
            <a:ext cx="9114997" cy="4327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3BC85-9A91-D3C3-B9F4-0E1BE0E4E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989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1.21 Schematic illustration of steric stabilized nanoparticles in colloid solution.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4A167-21B6-B9F1-0C77-45BC19B5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923" y="1285661"/>
            <a:ext cx="8462876" cy="34713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804EF4-58B0-1829-5363-69F7D0663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23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1.22 Schematic illustration of depletion stabilization of nanoparticles in colloid solution.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68833A-0201-0DA0-8BE5-854D47119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143" y="1227523"/>
            <a:ext cx="6793229" cy="4662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8979AE-D083-0A0A-58E7-A024094C4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85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1.23 Description of bottom-up and top-down approaches for the preparation of nanomaterials.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F7A54-24BD-B042-DA47-81C51692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116" y="1337970"/>
            <a:ext cx="9183282" cy="49104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67782E-5E3A-EA2D-2BF6-12C1C426B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445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287"/>
            <a:ext cx="8991600" cy="68294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637C4-9295-3C59-C89A-727AD01BA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35" y="599678"/>
            <a:ext cx="10881360" cy="44439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92738" y="76458"/>
            <a:ext cx="50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Nanomaterials?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026" y="4805370"/>
            <a:ext cx="3474720" cy="1790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72B9AF-400B-4C89-4955-5906519E9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60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323850"/>
            <a:ext cx="8963025" cy="62103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7B6BD2-44C7-EEAC-9FB9-385F428513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92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138112"/>
            <a:ext cx="9115425" cy="65817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C274F5-442A-0C77-16B2-882D92848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02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28587"/>
            <a:ext cx="9077325" cy="66008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D56938-852B-1B4E-46CE-DD5BC1C66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23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23812"/>
            <a:ext cx="9077325" cy="681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3BB290-79C2-7B9D-F2B0-56DBEDB02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36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1.24 Schematic illustration of top-down laser ablation synthesis of metal nanoparticles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CD5DC7-C4DC-C3AB-DDA0-8D2B85FBC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1580497"/>
            <a:ext cx="7182852" cy="4667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4841DB-4A27-913D-8B71-3B032C91D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083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Table 1.4 Reducing agents, and reaction conditions for the reduction of various metal 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44394-3DE1-8135-C086-6BA253CCC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7" y="1144146"/>
            <a:ext cx="10328652" cy="3983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C36670-4BD0-21EA-3636-79BB50106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873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1.25 Illustration of the mechanism of producing metal nanoparticles by reduction method.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FE60-2903-C6EE-49E3-8137A1DF1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599" y="1580554"/>
            <a:ext cx="6509515" cy="4530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95C82D-612C-41C6-956A-CE44BF10F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21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1.26 An illustration of electrochemical method for the preparation of metal nanoparticles.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269E33-2D64-3BAA-41EB-CBF28EBF8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284" y="1402546"/>
            <a:ext cx="7573432" cy="50108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DA0B5-A4C8-D6B5-D003-2800DF20E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34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1.27 Schematic illustration of gas phase preparation of nanoparticles.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D9A74-A7EA-ABD2-F693-58BDA7A63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32" y="1809524"/>
            <a:ext cx="6206731" cy="39816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3E0D51-B29B-AA8F-FEE1-CC8A2512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93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514350"/>
            <a:ext cx="11029950" cy="5829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1342" y="4272341"/>
            <a:ext cx="2733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Reaction chamber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01189" y="505097"/>
            <a:ext cx="6244045" cy="63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9CE4A-2D1E-39DD-2405-6532CF06C8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1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1722120" y="6130836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1.1 Total surface area increases while cutting cube to smaller cubes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9FE67-4A11-7CCE-F993-57681DB3F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575" y="1236135"/>
            <a:ext cx="7315200" cy="47818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806632" y="609602"/>
            <a:ext cx="8703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Why do properties of materials change at the nanoscale?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3ED24-39FC-D612-7572-BBFE57B3C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76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657"/>
          <a:stretch/>
        </p:blipFill>
        <p:spPr>
          <a:xfrm>
            <a:off x="211318" y="130626"/>
            <a:ext cx="5943600" cy="3591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586" y="998223"/>
            <a:ext cx="5852160" cy="2723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18" y="3872593"/>
            <a:ext cx="6035040" cy="2813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586" y="3890038"/>
            <a:ext cx="6126480" cy="27962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152A87-7BA3-DDDD-B02E-465B6E36A5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8249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1.28 Schematic illustration of </a:t>
            </a:r>
            <a:r>
              <a:rPr lang="en-US" sz="2000" dirty="0" err="1"/>
              <a:t>sonochemical</a:t>
            </a:r>
            <a:r>
              <a:rPr lang="en-US" sz="2000" dirty="0"/>
              <a:t> reaction system (reactions under ultrasound irradiation).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EBCE9-C798-5EFB-937E-9DDF23E3D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48" y="1466576"/>
            <a:ext cx="6658904" cy="3924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FCF08A-EBDF-9B21-5E03-87C069F1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71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7" y="981075"/>
            <a:ext cx="11858625" cy="489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915" y="128709"/>
            <a:ext cx="50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Graphene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71ED43-34D1-FDBD-4F0B-C0BCCC753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781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952500"/>
            <a:ext cx="11363325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3915" y="128709"/>
            <a:ext cx="50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Graphene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A3F29F-FEB4-54CC-C3E7-2222EF7AD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5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9576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6BF779-0B8C-4CC2-9268-9506AD0C5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35703" y="2514599"/>
            <a:ext cx="3522504" cy="1577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cap="all" spc="1500" dirty="0">
                <a:latin typeface="+mj-lt"/>
                <a:ea typeface="Source Sans Pro SemiBold" panose="020B0603030403020204" pitchFamily="34" charset="0"/>
                <a:cs typeface="+mj-cs"/>
              </a:rPr>
              <a:t>Thank You. </a:t>
            </a:r>
          </a:p>
        </p:txBody>
      </p:sp>
      <p:pic>
        <p:nvPicPr>
          <p:cNvPr id="5" name="Picture 4" descr="Magnifying glass on clear background">
            <a:extLst>
              <a:ext uri="{FF2B5EF4-FFF2-40B4-BE49-F238E27FC236}">
                <a16:creationId xmlns:a16="http://schemas.microsoft.com/office/drawing/2014/main" id="{E89B4631-954A-4B74-B1FC-E4EDD3249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5" r="3484" b="-2"/>
          <a:stretch/>
        </p:blipFill>
        <p:spPr>
          <a:xfrm>
            <a:off x="5467894" y="590861"/>
            <a:ext cx="5290998" cy="5290998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  <a:ln w="25400">
            <a:noFill/>
          </a:ln>
        </p:spPr>
      </p:pic>
      <p:sp>
        <p:nvSpPr>
          <p:cNvPr id="19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Graphic 212">
            <a:extLst>
              <a:ext uri="{FF2B5EF4-FFF2-40B4-BE49-F238E27FC236}">
                <a16:creationId xmlns:a16="http://schemas.microsoft.com/office/drawing/2014/main" id="{A499C65A-9B02-4D7F-BD68-CD38D8805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58925" y="823301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23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70622" y="1755501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" name="Graphic 4">
            <a:extLst>
              <a:ext uri="{FF2B5EF4-FFF2-40B4-BE49-F238E27FC236}">
                <a16:creationId xmlns:a16="http://schemas.microsoft.com/office/drawing/2014/main" id="{1F4896D7-5AD0-4505-BCCD-82262CFEE2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035286" y="3429061"/>
            <a:ext cx="1861484" cy="1861513"/>
            <a:chOff x="5734037" y="3067039"/>
            <a:chExt cx="724483" cy="724489"/>
          </a:xfrm>
          <a:solidFill>
            <a:schemeClr val="tx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3C04C31-4BBB-4AC5-A222-4E79BDDF6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90890F0-A440-4A5F-89E2-860A60425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BA7632-2294-4740-BB61-DFA5017B7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025C556-497E-4B62-9131-98448B5A7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467884A-CD29-4BCE-A1A4-1E629953FC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3A1BC11-A782-4A26-87D0-76C92BAB7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787142E-1022-4109-9141-85FF9C22E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63BCB7E-36CC-4105-9CDA-BFB80F3FFC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6EF2588-350F-4CCE-9BF8-799EC71961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A696712-7E60-48CD-A6F8-91754B090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244E95B-2BBF-4335-BEFC-BA135EF94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692242-534C-4A58-90D7-43A781D23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C72B2EF-E5D1-46BF-B7FE-A9D174508B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8805B31-6BA4-45FA-8180-436B2EC41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1B376A0-4543-4AE3-8071-5C746BADE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824AEB4-F797-4131-AD1A-BCB807B08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399A867-568D-43D3-8F17-6644C8D09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953DBA6-7A8F-4369-8F18-DC19A21B4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9167760-8210-45B7-96C9-462EB82D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578C99-7B91-480A-B8CA-B9FB3AF17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DF91670-E084-4B4B-9F86-75DD43CBE8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FC99F2F-C73F-444D-B4BB-C02E463AB2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F3FF604-A6A9-4EDC-868C-696B92122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D6C5BB-BF17-4FE8-B611-578E8EBE9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0A8D66-3FA7-4C04-AEDC-D8F94AA43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E9B826-6E87-4EF5-AA9D-F55BB3A21D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AEEC53-BED0-4ACB-94B4-818158D7E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709FE3-3633-4C01-AAD6-75ADD9395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0D68B00-260E-4EFC-A1FE-8B04EB5A7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60AF8DD-D1D2-43F3-83E5-ECF20A0916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7B3F103-7F53-4D5E-B9A2-DE4F0B78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2BBECD20-3735-4F14-8816-26D648091F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0687DC-38D4-44B7-BA7D-D8A0BA155F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AFC6B0-2B60-47B1-B854-A02279C70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963332-7F58-48B9-9BAB-87C986F39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42BD313-0F6E-4DC3-B8A8-861289801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253CE00-9D58-4821-B362-2552C433B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E89086E-98CE-4697-8CE7-B2E7DB2E8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CE9357F-710D-4D3B-90C1-CF19E73F2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70ED7F2-AD38-47BC-B6A1-FF7E20AFD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2600E9C-0B0F-45ED-A2CF-DE0240B2B9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07D2066-6599-4BD0-9CD5-7289EB1B81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BF96C0D-1DEE-47F2-A950-16BC0896F5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D254ABE-505D-4C6A-9267-BFB78FBB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22BBE38-BC6F-4DDE-BD6D-2B496CE42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D1FA-C431-4F16-8BDD-71C614D79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F387987-DEF1-447C-BC86-281AC0B3D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9808DF01-2715-4215-81F1-B8C178304A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D7F897-8A4F-4F3D-BFB1-738BCDCA9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51B8B7-D508-44C3-AFC5-820557A94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FBC6B94-2A13-4303-AE51-334E386DA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7897959-2F8E-4A05-9EA8-5B0329B57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522AB50-D351-40F4-8A88-E856C1F27F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21AFD52-C13F-4A20-B1DB-13C1A9A3D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E789B3B-F514-4E02-8C1A-2F85817A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E473BAC-3DA1-4D63-9D6C-2B993665F6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385DCF4-8F59-4838-B86C-2B3EF0BCE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3EC5A02E-609A-4C39-A35D-E8D038F7C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AB67B18-1821-4367-A7B6-CC2FFF66D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FCAC56E-4767-4984-9FE7-2C3CA57D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A1929ED-CEB2-4C49-B2ED-A206D37935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1D632F9-2F59-4C8D-B1BC-1CB0D15C3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3B9F80B-CAEF-442C-A218-E2B069545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526A626E-CC14-4106-8AD4-DB3D81CD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CD710B8-B5DF-495F-ACEA-CFB9308CB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550C81D-B0B8-4DB8-A12C-B62944D07F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B82E53-B337-43EB-BFF8-1466F10E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D1DCEF3A-2B54-4AA2-9BFD-57EA4A2468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9F122967-34EF-4575-8E59-75D77FCD0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87EBF9D-3949-4CCE-BB87-978466834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8A1183F-B28F-4BAD-A14B-3940A6E92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A81851B7-6D8F-454C-BBAA-498426069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9759A7A-483F-4DB0-8677-C6AB61E197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DD1E55B-DE82-4811-BB33-1468396D2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4B0251C-DACC-4A24-83BA-3D95F8D19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647EF9B-D99D-48C1-B61E-19B85F47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B55DF3C-DDF0-4B01-849E-46A663465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9149238-5A44-4264-84E6-DD25E7C0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E6925C1-B440-4C1C-8829-2E6D9EE142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37B5BDB-32A7-4C47-A984-AF2316600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B5A7D9C-91C9-49A3-8AD5-DB49632FD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64B015D-AFCF-4AB2-AE58-A069B06DB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4407931-9375-400F-88AC-C63D4E9E9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54278B7-45C8-46E4-885A-69208D598B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A806AB0-FBD6-41CD-997C-A76266D375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19E2D6D-6D96-4348-954B-3657A0B0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794AABE-9C3E-4A8C-820F-0FDF65213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DBEC39D-5464-46CA-B62B-24826F1F4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41807973-667B-4780-B3AA-4ADC32DB3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70D793C-C9EE-467B-8385-42B6905A00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4695A53-78EB-4811-8BBC-4707F30169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0576416F-0C2E-4D01-9357-5C73ADF85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091FE22-8667-4F89-A333-BA9A0917E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B779008-969D-4FA8-BB6C-3BBBCF919E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DAF3B96-0DFB-44BA-959D-BF9643FFE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5F66F5FF-98B2-4453-8175-EB602A6A03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51D9683-9D41-4058-B90B-99146FC2F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0907098D-1005-4522-BA21-F1534CBAC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BFEF082-7E02-4ED8-B9D1-F0FC47FEC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29C269-222E-4EFB-97B9-08FA243CE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C460F7F-5702-4281-850B-59E4182A71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A329057C-293F-4933-9DEA-2463E66D4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7274CBA8-6253-4229-AC37-1D7126639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B7ABAAD2-23FD-4AF4-8506-3CDDC5607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27A85620-3B33-477A-949C-3F221DCC2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247316E-E815-4CE3-9EC0-8DC8391EB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3D047E26-5A98-4B49-A453-C71D894500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40C95BF-A85B-4251-A817-35A7B4F713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A4FDA2F-E340-40E6-8678-8F4F9EB3D4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D94A3796-87FD-436D-8309-857F9B489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B20BE68-41F5-4E59-87CD-A8654B123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FD87938-B42E-45E5-ABB8-936E00A24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A46A837-6AA3-4099-8055-251ED6D7D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9D871B1-B4D0-4667-B5FA-21AE12E50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77E102A-1E9D-44C8-9DA0-1B4B61444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2DB4921-ECFC-42CD-B91B-56AB1FE26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156177C-2880-4AAF-BFC7-C3EA4AD09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B7C807E0-34AB-4AC3-A674-D7E438C60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93AD80AB-575A-4D50-A561-CE310E06BF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4C11A99-7E93-4B54-B1CE-D90D45325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25A3E814-2D04-4881-B9E9-81ADDC0C97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73D9FB4-F4AF-4974-A734-C9300D210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081A1414-A8F5-43F1-BA51-B058EF2C0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41588DC-3C7F-4695-A42A-B5ABEA8B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3884DF6D-4C87-4B4A-A918-B3F3C8BE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F26F2A0-B8D0-48D4-A9A9-BEB75CFF1F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A9177E1-A6DC-4200-9D85-31A348E027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7DA218E3-83A8-45E8-B2E3-4B693606C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1E51433-E260-493C-8A94-FCE7FD9BA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A74FFD3-BE5F-435D-AC22-825B6E049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3420F88-93EB-4790-A2BD-EFF61E77B0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875302B-159F-4E81-AD49-154BAA8F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BE9966CE-BC06-4CEB-877D-34D9D1C2E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89924EA-8A9B-4ED5-8CF2-E184EE89D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00C1FB1-E227-40EE-A773-071D080B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14F26B5D-6E35-40E8-90DF-FD65CB33FA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059D8F05-F701-45A6-9377-454642C212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F57ACF8-D510-4715-B964-20D980558C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51053CDD-687F-481B-86FB-56DA74C55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76B24CA5-1578-43AE-8ED8-CB9F7EA62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3208550-AB5B-4E2B-914A-270D30163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D4120D7E-20EE-4413-A541-781EA43508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9C0CC66E-BFF1-47FD-8C37-092016FBE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9D9AD44-3983-44A2-9DBA-6C5FF3C47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1915592-B946-43D1-AE24-B72B17FC5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AC48622-C7DC-416F-B14F-AB0C6A3EF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C122E9A7-0590-453C-AC3A-88265131C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78246847-0B72-46B3-9243-7A7B92E212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207FF669-6E9C-47DF-A1A0-667669279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6905CAD-DCDC-4965-969E-3BA793FCA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E82B7F4-81C1-4A48-A3C9-B9DE741C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53D306B7-0050-4206-8020-D3F81BC46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BE50823B-85BA-4734-A0E5-99F2D027C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1F26CEA8-889B-4F33-AE59-91F66E1602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64E5726-D6A2-4541-9EB4-0D455BFB19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5A9478C-31E8-4C23-856A-5B4D6936B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D4D55AFD-7163-47DF-8918-6BCF397B55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20C5BF88-D776-4C9B-89BD-85EE0DCE8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0A0347C6-25EE-4289-B805-750B30ABB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C83C9E0-7820-4EA4-B9AA-AD6E0719F3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1B6DEA-553D-4733-9A45-3A28D118B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BE647149-B885-4A7D-B57E-A9762FF95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3FFCDDD6-EA47-4BA4-914F-B4AD52A7D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8C5FC42-4A56-48D7-9C6F-EE6973256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58746BA-672F-48B8-BA1D-E317498C1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5C60814-753C-4243-BD88-443E240D6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74EB8C9-709B-42D9-9948-434CAA5E0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786AB5B1-D0D7-4FE2-9A7D-BF9C01F7D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18E7606-3FC9-4354-BCF8-A980AE6DF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9E627D8-58C3-00DF-3763-993DC2228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91" y="2219220"/>
            <a:ext cx="6766560" cy="2800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803" y="528765"/>
            <a:ext cx="50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Surface area to volume ratio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240" y="2291329"/>
            <a:ext cx="4937760" cy="2656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E0105-1CF4-10EA-7838-4044428FF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94" y="1179170"/>
            <a:ext cx="11325225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234" y="441637"/>
            <a:ext cx="502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Surface area to volume ratio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2D1C63-B843-BDAF-CF51-26B393078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1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1.2 Schematic illustration of quantum confinement effect.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D1C0F6-6832-0251-F3C8-EAB047CE2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81" y="1009712"/>
            <a:ext cx="8650552" cy="44549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E9269-CE91-72D4-9D61-191944DB2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8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1.4 Schematic illustration of localized surface plasmon resonance (LSPR) of metal Nanoparticles.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1D6E41-13C8-1A8C-9BDF-68C97F61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07" y="1834401"/>
            <a:ext cx="9739985" cy="31891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51DFD-063B-8DBA-AFA9-2251D2173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E0144C-2355-DD1B-B198-E1A5DA8E8B94}"/>
              </a:ext>
            </a:extLst>
          </p:cNvPr>
          <p:cNvSpPr txBox="1"/>
          <p:nvPr/>
        </p:nvSpPr>
        <p:spPr>
          <a:xfrm>
            <a:off x="772886" y="609602"/>
            <a:ext cx="1078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Figure 1.3 Types of nanostructured materials based on number of nanoscale dimensions.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B3B07D-03A9-B4F1-E840-4987BA350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91" y="1451708"/>
            <a:ext cx="9446899" cy="31094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19594" y="167606"/>
            <a:ext cx="4437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Types of nanostructured materials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C022-1A8D-72B9-9747-7BE9AA3BF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686" y="5759252"/>
            <a:ext cx="1504950" cy="98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44269"/>
      </p:ext>
    </p:extLst>
  </p:cSld>
  <p:clrMapOvr>
    <a:masterClrMapping/>
  </p:clrMapOvr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Source Sans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612</Words>
  <Application>Microsoft Office PowerPoint</Application>
  <PresentationFormat>Widescreen</PresentationFormat>
  <Paragraphs>63</Paragraphs>
  <Slides>44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Avenir Next LT Pro</vt:lpstr>
      <vt:lpstr>Calibri</vt:lpstr>
      <vt:lpstr>FunkyShapesVTI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Abdullah Al Tamim</dc:creator>
  <cp:lastModifiedBy>Dr. Thamina Acter</cp:lastModifiedBy>
  <cp:revision>8</cp:revision>
  <dcterms:created xsi:type="dcterms:W3CDTF">2024-04-13T04:12:59Z</dcterms:created>
  <dcterms:modified xsi:type="dcterms:W3CDTF">2025-08-25T03:46:59Z</dcterms:modified>
</cp:coreProperties>
</file>