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8229600" cx="14630400"/>
  <p:notesSz cx="8229600" cy="14630400"/>
  <p:embeddedFontLst>
    <p:embeddedFont>
      <p:font typeface="Raleway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aac7eb8b3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faac7eb8b3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faac7eb8b3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aac7eb8b3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faac7eb8b3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faac7eb8b3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aac7eb8b3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2faac7eb8b3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faac7eb8b3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aac7eb8b3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faac7eb8b3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faac7eb8b3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aac7eb8b3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faac7eb8b3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faac7eb8b3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aac7eb8b3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2faac7eb8b3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faac7eb8b3_0_1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aac7eb8b3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2faac7eb8b3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faac7eb8b3_0_1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faac7eb8b3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2faac7eb8b3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faac7eb8b3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aac7eb8b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faac7eb8b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faac7eb8b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aac7eb8b3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faac7eb8b3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faac7eb8b3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" name="Google Shape;13;p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 master">
  <p:cSld name="Slide 10 mast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9" name="Google Shape;49;p1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7" name="Google Shape;17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" name="Google Shape;21;p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" name="Google Shape;25;p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9" name="Google Shape;29;p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3" name="Google Shape;33;p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" name="Google Shape;37;p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1" name="Google Shape;41;p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5" name="Google Shape;45;p1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45.png"/><Relationship Id="rId5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40.png"/><Relationship Id="rId6" Type="http://schemas.openxmlformats.org/officeDocument/2006/relationships/image" Target="../media/image20.png"/><Relationship Id="rId7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34.png"/><Relationship Id="rId6" Type="http://schemas.openxmlformats.org/officeDocument/2006/relationships/image" Target="../media/image26.png"/><Relationship Id="rId7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7488" y="2561034"/>
            <a:ext cx="4919305" cy="310741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793790" y="2096095"/>
            <a:ext cx="7556421" cy="1956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203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6150"/>
              <a:buFont typeface="Raleway"/>
              <a:buNone/>
            </a:pPr>
            <a:r>
              <a:rPr b="0" i="0" lang="en-US" sz="61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Nuclear Chemistry: Key Concepts</a:t>
            </a:r>
            <a:endParaRPr b="0" i="0" sz="6150" u="none" cap="none" strike="noStrike"/>
          </a:p>
        </p:txBody>
      </p:sp>
      <p:sp>
        <p:nvSpPr>
          <p:cNvPr id="59" name="Google Shape;59;p13"/>
          <p:cNvSpPr/>
          <p:nvPr/>
        </p:nvSpPr>
        <p:spPr>
          <a:xfrm>
            <a:off x="793790" y="4392692"/>
            <a:ext cx="7556421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This presentation explores the fundamental concepts of nuclear chemistry, including radioactive elements, their properties, and the different types of nuclear reactions.</a:t>
            </a:r>
            <a:endParaRPr b="0" i="0" sz="1750" u="none" cap="none" strike="noStrike"/>
          </a:p>
        </p:txBody>
      </p:sp>
      <p:sp>
        <p:nvSpPr>
          <p:cNvPr id="60" name="Google Shape;60;p13"/>
          <p:cNvSpPr/>
          <p:nvPr/>
        </p:nvSpPr>
        <p:spPr>
          <a:xfrm>
            <a:off x="793790" y="5753457"/>
            <a:ext cx="362903" cy="362903"/>
          </a:xfrm>
          <a:prstGeom prst="roundRect">
            <a:avLst>
              <a:gd fmla="val 25194296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>
            <a:off x="645251" y="445750"/>
            <a:ext cx="7021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lang="en-US" sz="44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Beta </a:t>
            </a:r>
            <a:r>
              <a:rPr lang="en-US" sz="44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Decay</a:t>
            </a:r>
            <a:endParaRPr b="0" i="0" sz="4450" u="none" cap="none" strike="noStrike"/>
          </a:p>
        </p:txBody>
      </p:sp>
      <p:sp>
        <p:nvSpPr>
          <p:cNvPr id="188" name="Google Shape;188;p22"/>
          <p:cNvSpPr/>
          <p:nvPr/>
        </p:nvSpPr>
        <p:spPr>
          <a:xfrm>
            <a:off x="298750" y="2008825"/>
            <a:ext cx="3921600" cy="2792700"/>
          </a:xfrm>
          <a:prstGeom prst="roundRect">
            <a:avLst>
              <a:gd fmla="val 4652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481849" y="2094721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lang="en-US" sz="220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Definition</a:t>
            </a:r>
            <a:endParaRPr b="0" i="0" sz="2200" u="none" cap="none" strike="noStrike"/>
          </a:p>
        </p:txBody>
      </p:sp>
      <p:sp>
        <p:nvSpPr>
          <p:cNvPr id="190" name="Google Shape;190;p22"/>
          <p:cNvSpPr/>
          <p:nvPr/>
        </p:nvSpPr>
        <p:spPr>
          <a:xfrm>
            <a:off x="481850" y="2515050"/>
            <a:ext cx="35313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2425" lvl="0" marL="45720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950"/>
              <a:buFont typeface="Roboto"/>
              <a:buChar char="●"/>
            </a:pPr>
            <a:r>
              <a:rPr lang="en-US" sz="19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Emission of a beta (β) particle occurs when a neutron converts into a proton.</a:t>
            </a:r>
            <a:endParaRPr sz="19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t/>
            </a:r>
            <a:endParaRPr sz="17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4508125" y="2515050"/>
            <a:ext cx="3664800" cy="1954800"/>
          </a:xfrm>
          <a:prstGeom prst="roundRect">
            <a:avLst>
              <a:gd fmla="val 4652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4647975" y="2733500"/>
            <a:ext cx="3177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lang="en-US" sz="220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Nuclear Changes</a:t>
            </a:r>
            <a:endParaRPr b="0" i="0" sz="2200" u="none" cap="none" strike="noStrike"/>
          </a:p>
        </p:txBody>
      </p:sp>
      <p:sp>
        <p:nvSpPr>
          <p:cNvPr id="193" name="Google Shape;193;p22"/>
          <p:cNvSpPr/>
          <p:nvPr/>
        </p:nvSpPr>
        <p:spPr>
          <a:xfrm>
            <a:off x="4559350" y="3147750"/>
            <a:ext cx="35313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Atomic number increases by</a:t>
            </a:r>
            <a:r>
              <a:rPr lang="en-US" sz="19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9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endParaRPr sz="19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No change in atomic mass.</a:t>
            </a:r>
            <a:endParaRPr sz="19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t/>
            </a:r>
            <a:endParaRPr sz="19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298749" y="5213017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lang="en-US" sz="220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Calculation Example:</a:t>
            </a:r>
            <a:endParaRPr b="0" i="0" sz="2200" u="none" cap="none" strike="noStrike"/>
          </a:p>
        </p:txBody>
      </p:sp>
      <p:pic>
        <p:nvPicPr>
          <p:cNvPr descr="preencoded.png" id="195" name="Google Shape;1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0700" y="89125"/>
            <a:ext cx="596835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600" y="5655700"/>
            <a:ext cx="8066200" cy="2043600"/>
          </a:xfrm>
          <a:prstGeom prst="rect">
            <a:avLst/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5200" y="2557475"/>
            <a:ext cx="5279350" cy="36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>
            <a:off x="630404" y="1307000"/>
            <a:ext cx="128742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lang="en-US" sz="44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Isotope Formation (Combined α and β Emissions)</a:t>
            </a:r>
            <a:endParaRPr b="0" i="0" sz="4450" u="none" cap="none" strike="noStrike"/>
          </a:p>
        </p:txBody>
      </p:sp>
      <p:sp>
        <p:nvSpPr>
          <p:cNvPr id="204" name="Google Shape;204;p23"/>
          <p:cNvSpPr/>
          <p:nvPr/>
        </p:nvSpPr>
        <p:spPr>
          <a:xfrm>
            <a:off x="1001772" y="2865000"/>
            <a:ext cx="7214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2200"/>
              <a:buFont typeface="Raleway"/>
              <a:buNone/>
            </a:pPr>
            <a:r>
              <a:rPr b="1" lang="en-US" sz="1900">
                <a:solidFill>
                  <a:schemeClr val="dk1"/>
                </a:solidFill>
              </a:rPr>
              <a:t>Polonium-218</a:t>
            </a:r>
            <a:r>
              <a:rPr lang="en-US" sz="1900">
                <a:solidFill>
                  <a:schemeClr val="dk1"/>
                </a:solidFill>
              </a:rPr>
              <a:t> undergoes one α-emission and two β-emissions:</a:t>
            </a:r>
            <a:endParaRPr b="0" i="0" sz="3000" u="none" cap="none" strike="noStrike"/>
          </a:p>
        </p:txBody>
      </p:sp>
      <p:sp>
        <p:nvSpPr>
          <p:cNvPr id="205" name="Google Shape;205;p23"/>
          <p:cNvSpPr/>
          <p:nvPr/>
        </p:nvSpPr>
        <p:spPr>
          <a:xfrm>
            <a:off x="1251661" y="6321667"/>
            <a:ext cx="82395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8775" lvl="0" marL="45720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-US" sz="2050"/>
              <a:t>Alpha emission reduces mass and atomic number.</a:t>
            </a:r>
            <a:endParaRPr sz="2050"/>
          </a:p>
          <a:p>
            <a:pPr indent="-358775" lvl="0" marL="45720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n-US" sz="2050"/>
              <a:t>Beta emissions increase atomic number.</a:t>
            </a:r>
            <a:endParaRPr sz="2050"/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3">
            <a:alphaModFix/>
          </a:blip>
          <a:srcRect b="13449" l="0" r="0" t="0"/>
          <a:stretch/>
        </p:blipFill>
        <p:spPr>
          <a:xfrm>
            <a:off x="2291500" y="3756175"/>
            <a:ext cx="8232802" cy="163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800" y="393650"/>
            <a:ext cx="13113175" cy="74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18" name="Google Shape;2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19" name="Google Shape;21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488" y="1491139"/>
            <a:ext cx="4919305" cy="524732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/>
          <p:nvPr/>
        </p:nvSpPr>
        <p:spPr>
          <a:xfrm>
            <a:off x="6280190" y="1824038"/>
            <a:ext cx="7180778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b="0" i="0" lang="en-US" sz="44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Half-Life Period Calculation</a:t>
            </a:r>
            <a:endParaRPr b="0" i="0" sz="4450" u="none" cap="none" strike="noStrike"/>
          </a:p>
        </p:txBody>
      </p:sp>
      <p:sp>
        <p:nvSpPr>
          <p:cNvPr id="221" name="Google Shape;221;p25"/>
          <p:cNvSpPr/>
          <p:nvPr/>
        </p:nvSpPr>
        <p:spPr>
          <a:xfrm>
            <a:off x="6280190" y="312812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6462474" y="3213140"/>
            <a:ext cx="145613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650"/>
              <a:buFont typeface="Raleway"/>
              <a:buNone/>
            </a:pPr>
            <a:r>
              <a:rPr b="0" i="0" lang="en-US" sz="265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b="0" i="0" sz="2650" u="none" cap="none" strike="noStrike"/>
          </a:p>
        </p:txBody>
      </p:sp>
      <p:sp>
        <p:nvSpPr>
          <p:cNvPr id="223" name="Google Shape;223;p25"/>
          <p:cNvSpPr/>
          <p:nvPr/>
        </p:nvSpPr>
        <p:spPr>
          <a:xfrm>
            <a:off x="7017306" y="312812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Half-Life Definition</a:t>
            </a:r>
            <a:endParaRPr b="0" i="0" sz="2200" u="none" cap="none" strike="noStrike"/>
          </a:p>
        </p:txBody>
      </p:sp>
      <p:sp>
        <p:nvSpPr>
          <p:cNvPr id="224" name="Google Shape;224;p25"/>
          <p:cNvSpPr/>
          <p:nvPr/>
        </p:nvSpPr>
        <p:spPr>
          <a:xfrm>
            <a:off x="7017306" y="3618548"/>
            <a:ext cx="2927747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The half-life (T1/2) is the time required for half the radioactive nuclei to decay.</a:t>
            </a:r>
            <a:endParaRPr b="0" i="0" sz="1750" u="none" cap="none" strike="noStrike"/>
          </a:p>
        </p:txBody>
      </p:sp>
      <p:sp>
        <p:nvSpPr>
          <p:cNvPr id="225" name="Google Shape;225;p25"/>
          <p:cNvSpPr/>
          <p:nvPr/>
        </p:nvSpPr>
        <p:spPr>
          <a:xfrm>
            <a:off x="10171867" y="312812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"/>
          <p:cNvSpPr/>
          <p:nvPr/>
        </p:nvSpPr>
        <p:spPr>
          <a:xfrm>
            <a:off x="10338316" y="3213140"/>
            <a:ext cx="177284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650"/>
              <a:buFont typeface="Raleway"/>
              <a:buNone/>
            </a:pPr>
            <a:r>
              <a:rPr b="0" i="0" lang="en-US" sz="265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b="0" i="0" sz="2650" u="none" cap="none" strike="noStrike"/>
          </a:p>
        </p:txBody>
      </p:sp>
      <p:sp>
        <p:nvSpPr>
          <p:cNvPr id="227" name="Google Shape;227;p25"/>
          <p:cNvSpPr/>
          <p:nvPr/>
        </p:nvSpPr>
        <p:spPr>
          <a:xfrm>
            <a:off x="10908983" y="312812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Formula</a:t>
            </a:r>
            <a:endParaRPr b="0" i="0" sz="2200" u="none" cap="none" strike="noStrike"/>
          </a:p>
        </p:txBody>
      </p:sp>
      <p:sp>
        <p:nvSpPr>
          <p:cNvPr id="228" name="Google Shape;228;p25"/>
          <p:cNvSpPr/>
          <p:nvPr/>
        </p:nvSpPr>
        <p:spPr>
          <a:xfrm>
            <a:off x="10908983" y="3618548"/>
            <a:ext cx="2927747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T1/2 = ln(2) / λ, where λ is the decay constant.</a:t>
            </a:r>
            <a:endParaRPr b="0" i="0" sz="1750" u="none" cap="none" strike="noStrike"/>
          </a:p>
        </p:txBody>
      </p:sp>
      <p:sp>
        <p:nvSpPr>
          <p:cNvPr id="229" name="Google Shape;229;p25"/>
          <p:cNvSpPr/>
          <p:nvPr/>
        </p:nvSpPr>
        <p:spPr>
          <a:xfrm>
            <a:off x="6280190" y="5189220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5"/>
          <p:cNvSpPr/>
          <p:nvPr/>
        </p:nvSpPr>
        <p:spPr>
          <a:xfrm>
            <a:off x="6444496" y="5274231"/>
            <a:ext cx="181689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650"/>
              <a:buFont typeface="Raleway"/>
              <a:buNone/>
            </a:pPr>
            <a:r>
              <a:rPr b="0" i="0" lang="en-US" sz="265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b="0" i="0" sz="2650" u="none" cap="none" strike="noStrike"/>
          </a:p>
        </p:txBody>
      </p:sp>
      <p:sp>
        <p:nvSpPr>
          <p:cNvPr id="231" name="Google Shape;231;p25"/>
          <p:cNvSpPr/>
          <p:nvPr/>
        </p:nvSpPr>
        <p:spPr>
          <a:xfrm>
            <a:off x="7017306" y="518922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Example</a:t>
            </a:r>
            <a:endParaRPr b="0" i="0" sz="2200" u="none" cap="none" strike="noStrike"/>
          </a:p>
        </p:txBody>
      </p:sp>
      <p:sp>
        <p:nvSpPr>
          <p:cNvPr id="232" name="Google Shape;232;p25"/>
          <p:cNvSpPr/>
          <p:nvPr/>
        </p:nvSpPr>
        <p:spPr>
          <a:xfrm>
            <a:off x="7017306" y="5679638"/>
            <a:ext cx="6819305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An isotope with a decay constant of 0.693/year has a half-life of 1 year.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/>
          <p:nvPr/>
        </p:nvSpPr>
        <p:spPr>
          <a:xfrm>
            <a:off x="293700" y="457400"/>
            <a:ext cx="91854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b="0" i="0" lang="en-US" sz="41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Half-Life Period </a:t>
            </a:r>
            <a:r>
              <a:rPr lang="en-US" sz="41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Equation</a:t>
            </a:r>
            <a:r>
              <a:rPr lang="en-US" sz="41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Relation</a:t>
            </a:r>
            <a:endParaRPr b="0" i="0" sz="4150" u="none" cap="none" strike="noStrike"/>
          </a:p>
        </p:txBody>
      </p:sp>
      <p:pic>
        <p:nvPicPr>
          <p:cNvPr id="239" name="Google Shape;2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050" y="5796700"/>
            <a:ext cx="10520450" cy="23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50" y="1418300"/>
            <a:ext cx="10030050" cy="41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/>
          <p:nvPr/>
        </p:nvSpPr>
        <p:spPr>
          <a:xfrm>
            <a:off x="801390" y="708962"/>
            <a:ext cx="72081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lang="en-US" sz="44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Some Example Problems</a:t>
            </a:r>
            <a:endParaRPr b="0" i="0" sz="4450" u="none" cap="none" strike="noStrike"/>
          </a:p>
        </p:txBody>
      </p:sp>
      <p:sp>
        <p:nvSpPr>
          <p:cNvPr id="247" name="Google Shape;247;p27"/>
          <p:cNvSpPr/>
          <p:nvPr/>
        </p:nvSpPr>
        <p:spPr>
          <a:xfrm>
            <a:off x="0" y="7234200"/>
            <a:ext cx="4310400" cy="9954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Reference: Book-02(Pages-116-117)</a:t>
            </a:r>
            <a:endParaRPr sz="1600"/>
          </a:p>
        </p:txBody>
      </p:sp>
      <p:sp>
        <p:nvSpPr>
          <p:cNvPr id="248" name="Google Shape;248;p27"/>
          <p:cNvSpPr/>
          <p:nvPr/>
        </p:nvSpPr>
        <p:spPr>
          <a:xfrm>
            <a:off x="712250" y="3422702"/>
            <a:ext cx="13027500" cy="13842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</a:rPr>
              <a:t>Problem-02</a:t>
            </a:r>
            <a:r>
              <a:rPr b="1" lang="en-US" sz="1800">
                <a:solidFill>
                  <a:schemeClr val="dk1"/>
                </a:solidFill>
              </a:rPr>
              <a:t>: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2100"/>
              <a:t>The half-life period of radon is 3.825 days. Calculate the activity of radon. (atomic weight of radon = 222)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9" name="Google Shape;249;p27"/>
          <p:cNvSpPr/>
          <p:nvPr/>
        </p:nvSpPr>
        <p:spPr>
          <a:xfrm>
            <a:off x="712250" y="4740354"/>
            <a:ext cx="13027500" cy="20070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Problem-01:</a:t>
            </a:r>
            <a:r>
              <a:rPr lang="en-US" sz="1800"/>
              <a:t> </a:t>
            </a:r>
            <a:r>
              <a:rPr lang="en-US" sz="2100"/>
              <a:t>A sample of radioactive 133 I gave with a Geiger counter 3150 counts per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minute at a certain time and 3055 counts per unit exactly after one hour later. Calculate the half life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period of 133I.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250" name="Google Shape;250;p27"/>
          <p:cNvSpPr/>
          <p:nvPr/>
        </p:nvSpPr>
        <p:spPr>
          <a:xfrm>
            <a:off x="864650" y="2111052"/>
            <a:ext cx="13027500" cy="12831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Problem-01:</a:t>
            </a:r>
            <a:r>
              <a:rPr lang="en-US" sz="1800"/>
              <a:t> </a:t>
            </a:r>
            <a:r>
              <a:rPr lang="en-US" sz="2100"/>
              <a:t>Calculate the disintegration constant of cobalt 60 if its half-life to produce nickel – 60 is 5.2 years.</a:t>
            </a:r>
            <a:endParaRPr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6" name="Google Shape;2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57" name="Google Shape;25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7488" y="2474952"/>
            <a:ext cx="4919305" cy="327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/>
          <p:nvPr/>
        </p:nvSpPr>
        <p:spPr>
          <a:xfrm>
            <a:off x="793790" y="1403033"/>
            <a:ext cx="7347466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b="0" i="0" lang="en-US" sz="44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Radioactive Dating Methods</a:t>
            </a:r>
            <a:endParaRPr b="0" i="0" sz="4450" u="none" cap="none" strike="noStrike"/>
          </a:p>
        </p:txBody>
      </p:sp>
      <p:sp>
        <p:nvSpPr>
          <p:cNvPr id="259" name="Google Shape;259;p28"/>
          <p:cNvSpPr/>
          <p:nvPr/>
        </p:nvSpPr>
        <p:spPr>
          <a:xfrm>
            <a:off x="1118711" y="2451973"/>
            <a:ext cx="30480" cy="4374475"/>
          </a:xfrm>
          <a:prstGeom prst="roundRect">
            <a:avLst>
              <a:gd fmla="val 312558" name="adj"/>
            </a:avLst>
          </a:prstGeom>
          <a:solidFill>
            <a:srgbClr val="C7C7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8"/>
          <p:cNvSpPr/>
          <p:nvPr/>
        </p:nvSpPr>
        <p:spPr>
          <a:xfrm>
            <a:off x="1358622" y="2947035"/>
            <a:ext cx="793790" cy="30480"/>
          </a:xfrm>
          <a:prstGeom prst="roundRect">
            <a:avLst>
              <a:gd fmla="val 312558" name="adj"/>
            </a:avLst>
          </a:prstGeom>
          <a:solidFill>
            <a:srgbClr val="C7C7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878800" y="2707124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1061085" y="2792135"/>
            <a:ext cx="145613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650"/>
              <a:buFont typeface="Raleway"/>
              <a:buNone/>
            </a:pPr>
            <a:r>
              <a:rPr b="0" i="0" lang="en-US" sz="265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b="0" i="0" sz="2650" u="none" cap="none" strike="noStrike"/>
          </a:p>
        </p:txBody>
      </p:sp>
      <p:sp>
        <p:nvSpPr>
          <p:cNvPr id="263" name="Google Shape;263;p28"/>
          <p:cNvSpPr/>
          <p:nvPr/>
        </p:nvSpPr>
        <p:spPr>
          <a:xfrm>
            <a:off x="2381488" y="267878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Carbon-14 Dating</a:t>
            </a:r>
            <a:endParaRPr b="0" i="0" sz="2200" u="none" cap="none" strike="noStrike"/>
          </a:p>
        </p:txBody>
      </p:sp>
      <p:sp>
        <p:nvSpPr>
          <p:cNvPr id="264" name="Google Shape;264;p28"/>
          <p:cNvSpPr/>
          <p:nvPr/>
        </p:nvSpPr>
        <p:spPr>
          <a:xfrm>
            <a:off x="2381488" y="3169206"/>
            <a:ext cx="596872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Used to determine the age of ancient artifacts and fossils.</a:t>
            </a:r>
            <a:endParaRPr b="0" i="0" sz="1750" u="none" cap="none" strike="noStrike"/>
          </a:p>
        </p:txBody>
      </p:sp>
      <p:sp>
        <p:nvSpPr>
          <p:cNvPr id="265" name="Google Shape;265;p28"/>
          <p:cNvSpPr/>
          <p:nvPr/>
        </p:nvSpPr>
        <p:spPr>
          <a:xfrm>
            <a:off x="1358622" y="4480798"/>
            <a:ext cx="793790" cy="30480"/>
          </a:xfrm>
          <a:prstGeom prst="roundRect">
            <a:avLst>
              <a:gd fmla="val 312558" name="adj"/>
            </a:avLst>
          </a:prstGeom>
          <a:solidFill>
            <a:srgbClr val="C7C7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8"/>
          <p:cNvSpPr/>
          <p:nvPr/>
        </p:nvSpPr>
        <p:spPr>
          <a:xfrm>
            <a:off x="878800" y="4240887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8"/>
          <p:cNvSpPr/>
          <p:nvPr/>
        </p:nvSpPr>
        <p:spPr>
          <a:xfrm>
            <a:off x="1045250" y="4325898"/>
            <a:ext cx="177284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650"/>
              <a:buFont typeface="Raleway"/>
              <a:buNone/>
            </a:pPr>
            <a:r>
              <a:rPr b="0" i="0" lang="en-US" sz="265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b="0" i="0" sz="2650" u="none" cap="none" strike="noStrike"/>
          </a:p>
        </p:txBody>
      </p:sp>
      <p:sp>
        <p:nvSpPr>
          <p:cNvPr id="268" name="Google Shape;268;p28"/>
          <p:cNvSpPr/>
          <p:nvPr/>
        </p:nvSpPr>
        <p:spPr>
          <a:xfrm>
            <a:off x="2381488" y="421255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Uranium-Lead Dating</a:t>
            </a:r>
            <a:endParaRPr b="0" i="0" sz="2200" u="none" cap="none" strike="noStrike"/>
          </a:p>
        </p:txBody>
      </p:sp>
      <p:sp>
        <p:nvSpPr>
          <p:cNvPr id="269" name="Google Shape;269;p28"/>
          <p:cNvSpPr/>
          <p:nvPr/>
        </p:nvSpPr>
        <p:spPr>
          <a:xfrm>
            <a:off x="2381488" y="4702969"/>
            <a:ext cx="596872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Used to date rocks and the age of the Earth.</a:t>
            </a:r>
            <a:endParaRPr b="0" i="0" sz="1750" u="none" cap="none" strike="noStrike"/>
          </a:p>
        </p:txBody>
      </p:sp>
      <p:sp>
        <p:nvSpPr>
          <p:cNvPr id="270" name="Google Shape;270;p28"/>
          <p:cNvSpPr/>
          <p:nvPr/>
        </p:nvSpPr>
        <p:spPr>
          <a:xfrm>
            <a:off x="1358622" y="6014561"/>
            <a:ext cx="793790" cy="30480"/>
          </a:xfrm>
          <a:prstGeom prst="roundRect">
            <a:avLst>
              <a:gd fmla="val 312558" name="adj"/>
            </a:avLst>
          </a:prstGeom>
          <a:solidFill>
            <a:srgbClr val="C7C7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878800" y="5774650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8"/>
          <p:cNvSpPr/>
          <p:nvPr/>
        </p:nvSpPr>
        <p:spPr>
          <a:xfrm>
            <a:off x="1043107" y="5859661"/>
            <a:ext cx="181689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650"/>
              <a:buFont typeface="Raleway"/>
              <a:buNone/>
            </a:pPr>
            <a:r>
              <a:rPr b="0" i="0" lang="en-US" sz="265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b="0" i="0" sz="2650" u="none" cap="none" strike="noStrike"/>
          </a:p>
        </p:txBody>
      </p:sp>
      <p:sp>
        <p:nvSpPr>
          <p:cNvPr id="273" name="Google Shape;273;p28"/>
          <p:cNvSpPr/>
          <p:nvPr/>
        </p:nvSpPr>
        <p:spPr>
          <a:xfrm>
            <a:off x="2381488" y="5746313"/>
            <a:ext cx="3191947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Potassium-Argon Dating</a:t>
            </a:r>
            <a:endParaRPr b="0" i="0" sz="2200" u="none" cap="none" strike="noStrike"/>
          </a:p>
        </p:txBody>
      </p:sp>
      <p:sp>
        <p:nvSpPr>
          <p:cNvPr id="274" name="Google Shape;274;p28"/>
          <p:cNvSpPr/>
          <p:nvPr/>
        </p:nvSpPr>
        <p:spPr>
          <a:xfrm>
            <a:off x="2381488" y="6236732"/>
            <a:ext cx="596872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Used for volcanic rock dating.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/>
          <p:nvPr/>
        </p:nvSpPr>
        <p:spPr>
          <a:xfrm>
            <a:off x="793790" y="821055"/>
            <a:ext cx="7141726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b="0" i="0" lang="en-US" sz="44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Types of Nuclear Reactions</a:t>
            </a:r>
            <a:endParaRPr b="0" i="0" sz="4450" u="none" cap="none" strike="noStrike"/>
          </a:p>
        </p:txBody>
      </p:sp>
      <p:pic>
        <p:nvPicPr>
          <p:cNvPr descr="preencoded.png" id="281" name="Google Shape;2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790" y="1983462"/>
            <a:ext cx="6351270" cy="392537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/>
          <p:nvPr/>
        </p:nvSpPr>
        <p:spPr>
          <a:xfrm>
            <a:off x="793790" y="619232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Fission</a:t>
            </a:r>
            <a:endParaRPr b="0" i="0" sz="2200" u="none" cap="none" strike="noStrike"/>
          </a:p>
        </p:txBody>
      </p:sp>
      <p:sp>
        <p:nvSpPr>
          <p:cNvPr id="283" name="Google Shape;283;p29"/>
          <p:cNvSpPr/>
          <p:nvPr/>
        </p:nvSpPr>
        <p:spPr>
          <a:xfrm>
            <a:off x="793790" y="6682740"/>
            <a:ext cx="6351270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Splitting of a heavy nucleus into two lighter nuclei, releasing energy.</a:t>
            </a:r>
            <a:endParaRPr b="0" i="0" sz="1750" u="none" cap="none" strike="noStrike"/>
          </a:p>
        </p:txBody>
      </p:sp>
      <p:pic>
        <p:nvPicPr>
          <p:cNvPr descr="preencoded.png" id="284" name="Google Shape;28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5221" y="1983462"/>
            <a:ext cx="6351389" cy="392537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/>
          <p:nvPr/>
        </p:nvSpPr>
        <p:spPr>
          <a:xfrm>
            <a:off x="7485221" y="619232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Fusion</a:t>
            </a:r>
            <a:endParaRPr b="0" i="0" sz="2200" u="none" cap="none" strike="noStrike"/>
          </a:p>
        </p:txBody>
      </p:sp>
      <p:sp>
        <p:nvSpPr>
          <p:cNvPr id="286" name="Google Shape;286;p29"/>
          <p:cNvSpPr/>
          <p:nvPr/>
        </p:nvSpPr>
        <p:spPr>
          <a:xfrm>
            <a:off x="7485221" y="6682740"/>
            <a:ext cx="6351389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Combination of two light nuclei to form a heavier nucleus, releasing energy.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/>
          <p:nvPr/>
        </p:nvSpPr>
        <p:spPr>
          <a:xfrm>
            <a:off x="570983" y="78300"/>
            <a:ext cx="128298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lang="en-US" sz="30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Mechanism</a:t>
            </a:r>
            <a:r>
              <a:rPr b="0" i="0" lang="en-US" sz="30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 of Nuclear </a:t>
            </a:r>
            <a:r>
              <a:rPr lang="en-US" sz="30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Fission Reactions and Differences between two</a:t>
            </a:r>
            <a:endParaRPr b="0" i="0" sz="2550" u="none" cap="none" strike="noStrike"/>
          </a:p>
        </p:txBody>
      </p:sp>
      <p:pic>
        <p:nvPicPr>
          <p:cNvPr id="293" name="Google Shape;293;p30"/>
          <p:cNvPicPr preferRelativeResize="0"/>
          <p:nvPr/>
        </p:nvPicPr>
        <p:blipFill rotWithShape="1">
          <a:blip r:embed="rId3">
            <a:alphaModFix/>
          </a:blip>
          <a:srcRect b="5195" l="0" r="1787" t="0"/>
          <a:stretch/>
        </p:blipFill>
        <p:spPr>
          <a:xfrm>
            <a:off x="7440675" y="1624250"/>
            <a:ext cx="6702825" cy="55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75" y="1355100"/>
            <a:ext cx="7413350" cy="62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/>
          <p:nvPr/>
        </p:nvSpPr>
        <p:spPr>
          <a:xfrm>
            <a:off x="570983" y="78300"/>
            <a:ext cx="128298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lang="en-US" sz="30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Example of Nuclear Equations</a:t>
            </a:r>
            <a:endParaRPr b="0" i="0" sz="2550" u="none" cap="none" strike="noStrike"/>
          </a:p>
        </p:txBody>
      </p:sp>
      <p:pic>
        <p:nvPicPr>
          <p:cNvPr id="301" name="Google Shape;301;p31"/>
          <p:cNvPicPr preferRelativeResize="0"/>
          <p:nvPr/>
        </p:nvPicPr>
        <p:blipFill rotWithShape="1">
          <a:blip r:embed="rId3">
            <a:alphaModFix/>
          </a:blip>
          <a:srcRect b="0" l="0" r="13013" t="0"/>
          <a:stretch/>
        </p:blipFill>
        <p:spPr>
          <a:xfrm>
            <a:off x="2051625" y="668350"/>
            <a:ext cx="9117250" cy="749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7" name="Google Shape;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488" y="1655088"/>
            <a:ext cx="4919424" cy="49194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6280190" y="1651159"/>
            <a:ext cx="7556421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b="0" i="0" lang="en-US" sz="44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Radioactive Elements: Overview</a:t>
            </a:r>
            <a:endParaRPr b="0" i="0" sz="4450" u="none" cap="none" strike="noStrike"/>
          </a:p>
        </p:txBody>
      </p:sp>
      <p:sp>
        <p:nvSpPr>
          <p:cNvPr id="69" name="Google Shape;69;p14"/>
          <p:cNvSpPr/>
          <p:nvPr/>
        </p:nvSpPr>
        <p:spPr>
          <a:xfrm>
            <a:off x="6280190" y="366402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462474" y="3749040"/>
            <a:ext cx="145613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650"/>
              <a:buFont typeface="Raleway"/>
              <a:buNone/>
            </a:pPr>
            <a:r>
              <a:rPr b="0" i="0" lang="en-US" sz="265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b="0" i="0" sz="2650" u="none" cap="none" strike="noStrike"/>
          </a:p>
        </p:txBody>
      </p:sp>
      <p:sp>
        <p:nvSpPr>
          <p:cNvPr id="71" name="Google Shape;71;p14"/>
          <p:cNvSpPr/>
          <p:nvPr/>
        </p:nvSpPr>
        <p:spPr>
          <a:xfrm>
            <a:off x="7017306" y="366402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Unstable Nuclei</a:t>
            </a:r>
            <a:endParaRPr b="0" i="0" sz="2200" u="none" cap="none" strike="noStrike"/>
          </a:p>
        </p:txBody>
      </p:sp>
      <p:sp>
        <p:nvSpPr>
          <p:cNvPr id="72" name="Google Shape;72;p14"/>
          <p:cNvSpPr/>
          <p:nvPr/>
        </p:nvSpPr>
        <p:spPr>
          <a:xfrm>
            <a:off x="7017306" y="4154448"/>
            <a:ext cx="2927747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Radioactive elements have unstable nuclei that emit radiation.</a:t>
            </a:r>
            <a:endParaRPr b="0" i="0" sz="1750" u="none" cap="none" strike="noStrike"/>
          </a:p>
        </p:txBody>
      </p:sp>
      <p:sp>
        <p:nvSpPr>
          <p:cNvPr id="73" name="Google Shape;73;p14"/>
          <p:cNvSpPr/>
          <p:nvPr/>
        </p:nvSpPr>
        <p:spPr>
          <a:xfrm>
            <a:off x="10171867" y="366402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10338316" y="3749040"/>
            <a:ext cx="177284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650"/>
              <a:buFont typeface="Raleway"/>
              <a:buNone/>
            </a:pPr>
            <a:r>
              <a:rPr b="0" i="0" lang="en-US" sz="265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b="0" i="0" sz="2650" u="none" cap="none" strike="noStrike"/>
          </a:p>
        </p:txBody>
      </p:sp>
      <p:sp>
        <p:nvSpPr>
          <p:cNvPr id="75" name="Google Shape;75;p14"/>
          <p:cNvSpPr/>
          <p:nvPr/>
        </p:nvSpPr>
        <p:spPr>
          <a:xfrm>
            <a:off x="10908983" y="366402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Examples</a:t>
            </a:r>
            <a:endParaRPr b="0" i="0" sz="2200" u="none" cap="none" strike="noStrike"/>
          </a:p>
        </p:txBody>
      </p:sp>
      <p:sp>
        <p:nvSpPr>
          <p:cNvPr id="76" name="Google Shape;76;p14"/>
          <p:cNvSpPr/>
          <p:nvPr/>
        </p:nvSpPr>
        <p:spPr>
          <a:xfrm>
            <a:off x="10908983" y="4154448"/>
            <a:ext cx="2927747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Uranium-238, Radium-226, and Thorium-232 are common examples.</a:t>
            </a:r>
            <a:endParaRPr b="0" i="0" sz="1750" u="none" cap="none" strike="noStrike"/>
          </a:p>
        </p:txBody>
      </p:sp>
      <p:sp>
        <p:nvSpPr>
          <p:cNvPr id="77" name="Google Shape;77;p14"/>
          <p:cNvSpPr/>
          <p:nvPr/>
        </p:nvSpPr>
        <p:spPr>
          <a:xfrm>
            <a:off x="6280190" y="5725120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6444496" y="5810131"/>
            <a:ext cx="181689" cy="340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650"/>
              <a:buFont typeface="Raleway"/>
              <a:buNone/>
            </a:pPr>
            <a:r>
              <a:rPr b="0" i="0" lang="en-US" sz="265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b="0" i="0" sz="2650" u="none" cap="none" strike="noStrike"/>
          </a:p>
        </p:txBody>
      </p:sp>
      <p:sp>
        <p:nvSpPr>
          <p:cNvPr id="79" name="Google Shape;79;p14"/>
          <p:cNvSpPr/>
          <p:nvPr/>
        </p:nvSpPr>
        <p:spPr>
          <a:xfrm>
            <a:off x="7017306" y="572512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Radioactive Decay</a:t>
            </a:r>
            <a:endParaRPr b="0" i="0" sz="2200" u="none" cap="none" strike="noStrike"/>
          </a:p>
        </p:txBody>
      </p:sp>
      <p:sp>
        <p:nvSpPr>
          <p:cNvPr id="80" name="Google Shape;80;p14"/>
          <p:cNvSpPr/>
          <p:nvPr/>
        </p:nvSpPr>
        <p:spPr>
          <a:xfrm>
            <a:off x="7017306" y="6215539"/>
            <a:ext cx="681930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These elements undergo radioactive decay to form stable products.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/>
          <p:nvPr/>
        </p:nvSpPr>
        <p:spPr>
          <a:xfrm>
            <a:off x="5034925" y="2829575"/>
            <a:ext cx="46794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t/>
            </a:r>
            <a:endParaRPr b="0" i="0" sz="4950" u="none" cap="none" strike="noStrike"/>
          </a:p>
        </p:txBody>
      </p:sp>
      <p:pic>
        <p:nvPicPr>
          <p:cNvPr id="308" name="Google Shape;3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6850"/>
            <a:ext cx="14630400" cy="832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793790" y="2539960"/>
            <a:ext cx="9147096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b="0" i="0" lang="en-US" sz="44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Properties of Radioactive Elements</a:t>
            </a:r>
            <a:endParaRPr b="0" i="0" sz="4450" u="none" cap="none" strike="noStrike"/>
          </a:p>
        </p:txBody>
      </p:sp>
      <p:sp>
        <p:nvSpPr>
          <p:cNvPr id="87" name="Google Shape;87;p15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Radiation Emission</a:t>
            </a:r>
            <a:endParaRPr b="0" i="0" sz="2200" u="none" cap="none" strike="noStrike"/>
          </a:p>
        </p:txBody>
      </p:sp>
      <p:sp>
        <p:nvSpPr>
          <p:cNvPr id="88" name="Google Shape;88;p15"/>
          <p:cNvSpPr/>
          <p:nvPr/>
        </p:nvSpPr>
        <p:spPr>
          <a:xfrm>
            <a:off x="793790" y="4396859"/>
            <a:ext cx="3978116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Radioactive elements emit radiation in the form of alpha, beta, or gamma rays.</a:t>
            </a:r>
            <a:endParaRPr b="0" i="0" sz="1750" u="none" cap="none" strike="noStrike"/>
          </a:p>
        </p:txBody>
      </p:sp>
      <p:sp>
        <p:nvSpPr>
          <p:cNvPr id="89" name="Google Shape;89;p15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Half-Life</a:t>
            </a:r>
            <a:endParaRPr b="0" i="0" sz="2200" u="none" cap="none" strike="noStrike"/>
          </a:p>
        </p:txBody>
      </p:sp>
      <p:sp>
        <p:nvSpPr>
          <p:cNvPr id="90" name="Google Shape;90;p15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They have a measurable half-life, during which half of the material decays.</a:t>
            </a:r>
            <a:endParaRPr b="0" i="0" sz="1750" u="none" cap="none" strike="noStrike"/>
          </a:p>
        </p:txBody>
      </p:sp>
      <p:sp>
        <p:nvSpPr>
          <p:cNvPr id="91" name="Google Shape;91;p1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Hazard</a:t>
            </a:r>
            <a:endParaRPr b="0" i="0" sz="2200" u="none" cap="none" strike="noStrike"/>
          </a:p>
        </p:txBody>
      </p:sp>
      <p:sp>
        <p:nvSpPr>
          <p:cNvPr id="92" name="Google Shape;92;p15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Radiation exposure can damage living tissues, making these elements hazardous.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8" name="Google Shape;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2050" y="0"/>
            <a:ext cx="596835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9" name="Google Shape;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1175" y="1667350"/>
            <a:ext cx="5595625" cy="54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793801" y="1791775"/>
            <a:ext cx="7021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b="0" i="0" lang="en-US" sz="44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Properties of Alpha Ra</a:t>
            </a:r>
            <a:r>
              <a:rPr lang="en-US" sz="44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ys</a:t>
            </a:r>
            <a:endParaRPr b="0" i="0" sz="4450" u="none" cap="none" strike="noStrike"/>
          </a:p>
        </p:txBody>
      </p:sp>
      <p:sp>
        <p:nvSpPr>
          <p:cNvPr id="101" name="Google Shape;101;p16"/>
          <p:cNvSpPr/>
          <p:nvPr/>
        </p:nvSpPr>
        <p:spPr>
          <a:xfrm>
            <a:off x="793790" y="2840712"/>
            <a:ext cx="3664863" cy="2047994"/>
          </a:xfrm>
          <a:prstGeom prst="roundRect">
            <a:avLst>
              <a:gd fmla="val 4652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1028224" y="307514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Helium Nuclei</a:t>
            </a:r>
            <a:endParaRPr b="0" i="0" sz="2200" u="none" cap="none" strike="noStrike"/>
          </a:p>
        </p:txBody>
      </p:sp>
      <p:sp>
        <p:nvSpPr>
          <p:cNvPr id="103" name="Google Shape;103;p16"/>
          <p:cNvSpPr/>
          <p:nvPr/>
        </p:nvSpPr>
        <p:spPr>
          <a:xfrm>
            <a:off x="1028224" y="3565565"/>
            <a:ext cx="3195995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Alpha rays (α) are helium nuclei consisting of 2 protons and 2 neutrons.</a:t>
            </a:r>
            <a:endParaRPr b="0" i="0" sz="1750" u="none" cap="none" strike="noStrike"/>
          </a:p>
        </p:txBody>
      </p:sp>
      <p:sp>
        <p:nvSpPr>
          <p:cNvPr id="104" name="Google Shape;104;p16"/>
          <p:cNvSpPr/>
          <p:nvPr/>
        </p:nvSpPr>
        <p:spPr>
          <a:xfrm>
            <a:off x="4685467" y="2840712"/>
            <a:ext cx="3664863" cy="2047994"/>
          </a:xfrm>
          <a:prstGeom prst="roundRect">
            <a:avLst>
              <a:gd fmla="val 4652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4919901" y="307514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Low Penetration</a:t>
            </a:r>
            <a:endParaRPr b="0" i="0" sz="2200" u="none" cap="none" strike="noStrike"/>
          </a:p>
        </p:txBody>
      </p:sp>
      <p:sp>
        <p:nvSpPr>
          <p:cNvPr id="106" name="Google Shape;106;p16"/>
          <p:cNvSpPr/>
          <p:nvPr/>
        </p:nvSpPr>
        <p:spPr>
          <a:xfrm>
            <a:off x="4919901" y="3565565"/>
            <a:ext cx="3195995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They have low penetration power and can be stopped by a simple sheet of paper.</a:t>
            </a:r>
            <a:endParaRPr b="0" i="0" sz="1750" u="none" cap="none" strike="noStrike"/>
          </a:p>
        </p:txBody>
      </p:sp>
      <p:sp>
        <p:nvSpPr>
          <p:cNvPr id="107" name="Google Shape;107;p16"/>
          <p:cNvSpPr/>
          <p:nvPr/>
        </p:nvSpPr>
        <p:spPr>
          <a:xfrm>
            <a:off x="793790" y="5115520"/>
            <a:ext cx="7556421" cy="1322189"/>
          </a:xfrm>
          <a:prstGeom prst="roundRect">
            <a:avLst>
              <a:gd fmla="val 7205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1028224" y="5349954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Equation Example</a:t>
            </a:r>
            <a:endParaRPr b="0" i="0" sz="2200" u="none" cap="none" strike="noStrike"/>
          </a:p>
        </p:txBody>
      </p:sp>
      <p:sp>
        <p:nvSpPr>
          <p:cNvPr id="109" name="Google Shape;109;p16"/>
          <p:cNvSpPr/>
          <p:nvPr/>
        </p:nvSpPr>
        <p:spPr>
          <a:xfrm>
            <a:off x="1028224" y="5840373"/>
            <a:ext cx="708755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Uranium-238 decays into Thorium-234 and an alpha particle (He-4).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488" y="2228969"/>
            <a:ext cx="4919305" cy="3771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6280190" y="868561"/>
            <a:ext cx="6068378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b="0" i="0" lang="en-US" sz="44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Properties of Beta Rays</a:t>
            </a:r>
            <a:endParaRPr b="0" i="0" sz="4450" u="none" cap="none" strike="noStrike"/>
          </a:p>
        </p:txBody>
      </p:sp>
      <p:pic>
        <p:nvPicPr>
          <p:cNvPr descr="preencoded.png" id="118" name="Google Shape;1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0190" y="1917502"/>
            <a:ext cx="1134070" cy="181451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7754422" y="2144316"/>
            <a:ext cx="2954417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High-Energy Electrons</a:t>
            </a:r>
            <a:endParaRPr b="0" i="0" sz="2200" u="none" cap="none" strike="noStrike"/>
          </a:p>
        </p:txBody>
      </p:sp>
      <p:sp>
        <p:nvSpPr>
          <p:cNvPr id="120" name="Google Shape;120;p17"/>
          <p:cNvSpPr/>
          <p:nvPr/>
        </p:nvSpPr>
        <p:spPr>
          <a:xfrm>
            <a:off x="7754422" y="2634734"/>
            <a:ext cx="6082189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Beta rays (β) are high-energy electrons or positrons emitted by the nucleus.</a:t>
            </a:r>
            <a:endParaRPr b="0" i="0" sz="1750" u="none" cap="none" strike="noStrike"/>
          </a:p>
        </p:txBody>
      </p:sp>
      <p:pic>
        <p:nvPicPr>
          <p:cNvPr descr="preencoded.png" id="121" name="Google Shape;12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0190" y="3732014"/>
            <a:ext cx="1134070" cy="1814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7754422" y="3958828"/>
            <a:ext cx="2848213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Moderate Penetration</a:t>
            </a:r>
            <a:endParaRPr b="0" i="0" sz="2200" u="none" cap="none" strike="noStrike"/>
          </a:p>
        </p:txBody>
      </p:sp>
      <p:sp>
        <p:nvSpPr>
          <p:cNvPr id="123" name="Google Shape;123;p17"/>
          <p:cNvSpPr/>
          <p:nvPr/>
        </p:nvSpPr>
        <p:spPr>
          <a:xfrm>
            <a:off x="7754422" y="4449247"/>
            <a:ext cx="608218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They can penetrate skin but are stopped by aluminum.</a:t>
            </a:r>
            <a:endParaRPr b="0" i="0" sz="1750" u="none" cap="none" strike="noStrike"/>
          </a:p>
        </p:txBody>
      </p:sp>
      <p:pic>
        <p:nvPicPr>
          <p:cNvPr descr="preencoded.png" id="124" name="Google Shape;12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0190" y="5546527"/>
            <a:ext cx="1134070" cy="1814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7754422" y="5773341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b="0" i="0" lang="en-US" sz="22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Equation Example</a:t>
            </a:r>
            <a:endParaRPr b="0" i="0" sz="2200" u="none" cap="none" strike="noStrike"/>
          </a:p>
        </p:txBody>
      </p:sp>
      <p:sp>
        <p:nvSpPr>
          <p:cNvPr id="126" name="Google Shape;126;p17"/>
          <p:cNvSpPr/>
          <p:nvPr/>
        </p:nvSpPr>
        <p:spPr>
          <a:xfrm>
            <a:off x="7754422" y="6263759"/>
            <a:ext cx="608218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Carbon-14 decays into Nitrogen-14 and a beta particle.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3900" y="0"/>
            <a:ext cx="6246500" cy="823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3" name="Google Shape;1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9257" y="2139201"/>
            <a:ext cx="5849694" cy="46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760095" y="597218"/>
            <a:ext cx="6634043" cy="678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05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250"/>
              <a:buFont typeface="Raleway"/>
              <a:buNone/>
            </a:pPr>
            <a:r>
              <a:rPr b="0" i="0" lang="en-US" sz="42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Properties of Gamma Rays</a:t>
            </a:r>
            <a:endParaRPr b="0" i="0" sz="4250" u="none" cap="none" strike="noStrike"/>
          </a:p>
        </p:txBody>
      </p:sp>
      <p:pic>
        <p:nvPicPr>
          <p:cNvPr descr="preencoded.png" id="135" name="Google Shape;13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095" y="1601629"/>
            <a:ext cx="5429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760095" y="2361724"/>
            <a:ext cx="4622721" cy="339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100"/>
              <a:buFont typeface="Raleway"/>
              <a:buNone/>
            </a:pPr>
            <a:r>
              <a:rPr b="0" i="0" lang="en-US" sz="21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High-Energy Electromagnetic Waves</a:t>
            </a:r>
            <a:endParaRPr b="0" i="0" sz="2100" u="none" cap="none" strike="noStrike"/>
          </a:p>
        </p:txBody>
      </p:sp>
      <p:sp>
        <p:nvSpPr>
          <p:cNvPr id="137" name="Google Shape;137;p18"/>
          <p:cNvSpPr/>
          <p:nvPr/>
        </p:nvSpPr>
        <p:spPr>
          <a:xfrm>
            <a:off x="760095" y="2831306"/>
            <a:ext cx="7623810" cy="347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00"/>
              <a:buFont typeface="Roboto"/>
              <a:buNone/>
            </a:pPr>
            <a:r>
              <a:rPr b="0" i="0" lang="en-US" sz="170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Gamma rays (γ) are high-energy electromagnetic waves.</a:t>
            </a:r>
            <a:endParaRPr b="0" i="0" sz="1700" u="none" cap="none" strike="noStrike"/>
          </a:p>
        </p:txBody>
      </p:sp>
      <p:pic>
        <p:nvPicPr>
          <p:cNvPr descr="preencoded.png" id="138" name="Google Shape;13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0095" y="3830241"/>
            <a:ext cx="5429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760095" y="4590336"/>
            <a:ext cx="2714625" cy="339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100"/>
              <a:buFont typeface="Raleway"/>
              <a:buNone/>
            </a:pPr>
            <a:r>
              <a:rPr b="0" i="0" lang="en-US" sz="21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High Penetration</a:t>
            </a:r>
            <a:endParaRPr b="0" i="0" sz="2100" u="none" cap="none" strike="noStrike"/>
          </a:p>
        </p:txBody>
      </p:sp>
      <p:sp>
        <p:nvSpPr>
          <p:cNvPr id="140" name="Google Shape;140;p18"/>
          <p:cNvSpPr/>
          <p:nvPr/>
        </p:nvSpPr>
        <p:spPr>
          <a:xfrm>
            <a:off x="760095" y="5059918"/>
            <a:ext cx="7623810" cy="347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00"/>
              <a:buFont typeface="Roboto"/>
              <a:buNone/>
            </a:pPr>
            <a:r>
              <a:rPr b="0" i="0" lang="en-US" sz="170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They can pass through the body but are stopped by lead.</a:t>
            </a:r>
            <a:endParaRPr b="0" i="0" sz="1700" u="none" cap="none" strike="noStrike"/>
          </a:p>
        </p:txBody>
      </p:sp>
      <p:pic>
        <p:nvPicPr>
          <p:cNvPr descr="preencoded.png" id="141" name="Google Shape;14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0095" y="6058853"/>
            <a:ext cx="5429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760095" y="6818947"/>
            <a:ext cx="2750106" cy="339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100"/>
              <a:buFont typeface="Raleway"/>
              <a:buNone/>
            </a:pPr>
            <a:r>
              <a:rPr b="0" i="0" lang="en-US" sz="2100" u="none" cap="none" strike="noStrike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Accompanying Decay</a:t>
            </a:r>
            <a:endParaRPr b="0" i="0" sz="2100" u="none" cap="none" strike="noStrike"/>
          </a:p>
        </p:txBody>
      </p:sp>
      <p:sp>
        <p:nvSpPr>
          <p:cNvPr id="143" name="Google Shape;143;p18"/>
          <p:cNvSpPr/>
          <p:nvPr/>
        </p:nvSpPr>
        <p:spPr>
          <a:xfrm>
            <a:off x="760095" y="7288530"/>
            <a:ext cx="7623810" cy="347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00"/>
              <a:buFont typeface="Roboto"/>
              <a:buNone/>
            </a:pPr>
            <a:r>
              <a:rPr b="0" i="0" lang="en-US" sz="170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Gamma rays usually accompany alpha or beta decay.</a:t>
            </a:r>
            <a:endParaRPr b="0" i="0" sz="1700" u="none" cap="none" strike="no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59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1028215" y="6440187"/>
            <a:ext cx="72081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t/>
            </a:r>
            <a:endParaRPr b="0" i="0" sz="4450" u="none" cap="none" strike="noStrike"/>
          </a:p>
        </p:txBody>
      </p:sp>
      <p:sp>
        <p:nvSpPr>
          <p:cNvPr id="151" name="Google Shape;151;p19"/>
          <p:cNvSpPr/>
          <p:nvPr/>
        </p:nvSpPr>
        <p:spPr>
          <a:xfrm>
            <a:off x="296385" y="6135987"/>
            <a:ext cx="13027500" cy="10131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Comparison of the Three Rays</a:t>
            </a:r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225" y="574800"/>
            <a:ext cx="12164549" cy="48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343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801390" y="708962"/>
            <a:ext cx="72081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b="0" i="0" lang="en-US" sz="4450" u="none" cap="none" strike="noStrike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Types of Radioactive Decay</a:t>
            </a:r>
            <a:endParaRPr b="0" i="0" sz="4450" u="none" cap="none" strike="noStrike"/>
          </a:p>
        </p:txBody>
      </p:sp>
      <p:sp>
        <p:nvSpPr>
          <p:cNvPr id="160" name="Google Shape;160;p20"/>
          <p:cNvSpPr/>
          <p:nvPr/>
        </p:nvSpPr>
        <p:spPr>
          <a:xfrm>
            <a:off x="801410" y="4899898"/>
            <a:ext cx="13027581" cy="650319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909374" y="5043620"/>
            <a:ext cx="60564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Alpha Decay</a:t>
            </a:r>
            <a:endParaRPr b="0" i="0" sz="1750" u="none" cap="none" strike="noStrike"/>
          </a:p>
        </p:txBody>
      </p:sp>
      <p:sp>
        <p:nvSpPr>
          <p:cNvPr id="162" name="Google Shape;162;p20"/>
          <p:cNvSpPr/>
          <p:nvPr/>
        </p:nvSpPr>
        <p:spPr>
          <a:xfrm>
            <a:off x="7545824" y="5043607"/>
            <a:ext cx="605635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Loss of an alpha particle (He nucleus)</a:t>
            </a:r>
            <a:endParaRPr b="0" i="0" sz="1750" u="none" cap="none" strike="noStrike"/>
          </a:p>
        </p:txBody>
      </p:sp>
      <p:sp>
        <p:nvSpPr>
          <p:cNvPr id="163" name="Google Shape;163;p20"/>
          <p:cNvSpPr/>
          <p:nvPr/>
        </p:nvSpPr>
        <p:spPr>
          <a:xfrm>
            <a:off x="801410" y="5550218"/>
            <a:ext cx="13027581" cy="650319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1028224" y="5693926"/>
            <a:ext cx="605635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Beta Decay</a:t>
            </a:r>
            <a:endParaRPr b="0" i="0" sz="1750" u="none" cap="none" strike="noStrike"/>
          </a:p>
        </p:txBody>
      </p:sp>
      <p:sp>
        <p:nvSpPr>
          <p:cNvPr id="165" name="Google Shape;165;p20"/>
          <p:cNvSpPr/>
          <p:nvPr/>
        </p:nvSpPr>
        <p:spPr>
          <a:xfrm>
            <a:off x="7545824" y="5693926"/>
            <a:ext cx="6056352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Emission of a beta particle (electron or positron)</a:t>
            </a:r>
            <a:endParaRPr b="0" i="0" sz="1750" u="none" cap="none" strike="noStrik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645251" y="445750"/>
            <a:ext cx="7021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1B1B27"/>
              </a:buClr>
              <a:buSzPts val="4450"/>
              <a:buFont typeface="Raleway"/>
              <a:buNone/>
            </a:pPr>
            <a:r>
              <a:rPr lang="en-US" sz="4450">
                <a:solidFill>
                  <a:srgbClr val="1B1B27"/>
                </a:solidFill>
                <a:latin typeface="Raleway"/>
                <a:ea typeface="Raleway"/>
                <a:cs typeface="Raleway"/>
                <a:sym typeface="Raleway"/>
              </a:rPr>
              <a:t>Alpha Decay</a:t>
            </a:r>
            <a:endParaRPr b="0" i="0" sz="4450" u="none" cap="none" strike="noStrike"/>
          </a:p>
        </p:txBody>
      </p:sp>
      <p:sp>
        <p:nvSpPr>
          <p:cNvPr id="172" name="Google Shape;172;p21"/>
          <p:cNvSpPr/>
          <p:nvPr/>
        </p:nvSpPr>
        <p:spPr>
          <a:xfrm>
            <a:off x="298750" y="2008825"/>
            <a:ext cx="3921600" cy="2792700"/>
          </a:xfrm>
          <a:prstGeom prst="roundRect">
            <a:avLst>
              <a:gd fmla="val 4652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481849" y="2094721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lang="en-US" sz="220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Definition</a:t>
            </a:r>
            <a:endParaRPr b="0" i="0" sz="2200" u="none" cap="none" strike="noStrike"/>
          </a:p>
        </p:txBody>
      </p:sp>
      <p:sp>
        <p:nvSpPr>
          <p:cNvPr id="174" name="Google Shape;174;p21"/>
          <p:cNvSpPr/>
          <p:nvPr/>
        </p:nvSpPr>
        <p:spPr>
          <a:xfrm>
            <a:off x="481850" y="2515050"/>
            <a:ext cx="35313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2425" lvl="0" marL="4572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950"/>
              <a:buFont typeface="Roboto"/>
              <a:buChar char="●"/>
            </a:pPr>
            <a:r>
              <a:rPr lang="en-US" sz="19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Emission of an alpha (α) particle from the nucleus.</a:t>
            </a:r>
            <a:endParaRPr sz="19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2425" lvl="0" marL="45720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950"/>
              <a:buFont typeface="Roboto"/>
              <a:buChar char="●"/>
            </a:pPr>
            <a:r>
              <a:rPr lang="en-US" sz="19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Alpha particle: 2 protons and 2 neutrons (He nucleus).</a:t>
            </a:r>
            <a:endParaRPr sz="19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t/>
            </a:r>
            <a:endParaRPr sz="17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4508125" y="2515049"/>
            <a:ext cx="3664800" cy="2222700"/>
          </a:xfrm>
          <a:prstGeom prst="roundRect">
            <a:avLst>
              <a:gd fmla="val 4652" name="adj"/>
            </a:avLst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4748650" y="2733500"/>
            <a:ext cx="3177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lang="en-US" sz="220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Nuclear Changes</a:t>
            </a:r>
            <a:endParaRPr b="0" i="0" sz="2200" u="none" cap="none" strike="noStrike"/>
          </a:p>
        </p:txBody>
      </p:sp>
      <p:sp>
        <p:nvSpPr>
          <p:cNvPr id="177" name="Google Shape;177;p21"/>
          <p:cNvSpPr/>
          <p:nvPr/>
        </p:nvSpPr>
        <p:spPr>
          <a:xfrm>
            <a:off x="4791650" y="3147750"/>
            <a:ext cx="32991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Atomic mass decreases by 4.</a:t>
            </a:r>
            <a:endParaRPr sz="19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3C3939"/>
                </a:solidFill>
                <a:latin typeface="Roboto"/>
                <a:ea typeface="Roboto"/>
                <a:cs typeface="Roboto"/>
                <a:sym typeface="Roboto"/>
              </a:rPr>
              <a:t>Atomic number decreases by 2.</a:t>
            </a:r>
            <a:endParaRPr sz="19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1750"/>
              <a:buFont typeface="Roboto"/>
              <a:buNone/>
            </a:pPr>
            <a:r>
              <a:t/>
            </a:r>
            <a:endParaRPr sz="1950">
              <a:solidFill>
                <a:srgbClr val="3C3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298749" y="5213017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C3939"/>
              </a:buClr>
              <a:buSzPts val="2200"/>
              <a:buFont typeface="Raleway"/>
              <a:buNone/>
            </a:pPr>
            <a:r>
              <a:rPr lang="en-US" sz="2200">
                <a:solidFill>
                  <a:srgbClr val="3C3939"/>
                </a:solidFill>
                <a:latin typeface="Raleway"/>
                <a:ea typeface="Raleway"/>
                <a:cs typeface="Raleway"/>
                <a:sym typeface="Raleway"/>
              </a:rPr>
              <a:t>Calculation Example:</a:t>
            </a:r>
            <a:endParaRPr b="0" i="0" sz="2200" u="none" cap="none" strike="noStrike"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50" y="5721150"/>
            <a:ext cx="8081751" cy="2094275"/>
          </a:xfrm>
          <a:prstGeom prst="rect">
            <a:avLst/>
          </a:prstGeom>
          <a:solidFill>
            <a:srgbClr val="E1E1EA"/>
          </a:solidFill>
          <a:ln cap="flat" cmpd="sng" w="9525">
            <a:solidFill>
              <a:srgbClr val="C7C7D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reencoded.png" id="180" name="Google Shape;18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0700" y="89125"/>
            <a:ext cx="596835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7900" y="2008825"/>
            <a:ext cx="5579200" cy="42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