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72" r:id="rId7"/>
    <p:sldId id="258" r:id="rId8"/>
    <p:sldId id="257" r:id="rId9"/>
    <p:sldId id="259" r:id="rId10"/>
    <p:sldId id="260" r:id="rId11"/>
    <p:sldId id="261" r:id="rId12"/>
    <p:sldId id="262" r:id="rId13"/>
    <p:sldId id="263" r:id="rId14"/>
    <p:sldId id="264" r:id="rId15"/>
    <p:sldId id="275" r:id="rId16"/>
    <p:sldId id="273" r:id="rId17"/>
    <p:sldId id="274"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 id="2" name="Nizam Uddin" initials="NU" lastIdx="1" clrIdx="1">
    <p:extLst>
      <p:ext uri="{19B8F6BF-5375-455C-9EA6-DF929625EA0E}">
        <p15:presenceInfo xmlns:p15="http://schemas.microsoft.com/office/powerpoint/2012/main" userId="e4a83bf5705dcd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7-24T22:55:45.062" idx="1">
    <p:pos x="4182" y="3519"/>
    <p:text>Incandescence is the emission of electromagnetic radiation (including visible light) from a hot body as a result of its high temperature.</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8-06T11:18:33.055" idx="1">
    <p:pos x="10" y="10"/>
    <p:text>Electropositivity is a measure of an element's ability to donate electrons, and therefore form positive ions; thus, it is opposed to electronegativity. Mainly, this is an attribute of metals , meaning that, in general, the greater the metallic character of an element the greater the electropositivity. Therefore the alkali metals are most electropositive of all. This is because they have a single electron in their outer shell and, as this is relatively far from the nucleus of the atom, it is easily lost; in other words, these metals have low ionization energy.</p:text>
    <p:extLst>
      <p:ext uri="{C676402C-5697-4E1C-873F-D02D1690AC5C}">
        <p15:threadingInfo xmlns:p15="http://schemas.microsoft.com/office/powerpoint/2012/main" timeZoneBias="-3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CACF4E-529A-457C-8297-3BB466C92A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5EF7DC0-7FED-40ED-90CF-B2C238888F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A0A3A1A-1867-46D5-BBD7-2381655C3E76}"/>
              </a:ext>
            </a:extLst>
          </p:cNvPr>
          <p:cNvSpPr>
            <a:spLocks noGrp="1"/>
          </p:cNvSpPr>
          <p:nvPr>
            <p:ph type="dt" sz="half" idx="10"/>
          </p:nvPr>
        </p:nvSpPr>
        <p:spPr/>
        <p:txBody>
          <a:bodyPr/>
          <a:lstStyle/>
          <a:p>
            <a:fld id="{7EFE38A3-776E-4AAB-BF90-2EA2917EA90B}" type="datetimeFigureOut">
              <a:rPr lang="en-US" smtClean="0"/>
              <a:t>3/10/2022</a:t>
            </a:fld>
            <a:endParaRPr lang="en-US"/>
          </a:p>
        </p:txBody>
      </p:sp>
      <p:sp>
        <p:nvSpPr>
          <p:cNvPr id="5" name="Footer Placeholder 4">
            <a:extLst>
              <a:ext uri="{FF2B5EF4-FFF2-40B4-BE49-F238E27FC236}">
                <a16:creationId xmlns="" xmlns:a16="http://schemas.microsoft.com/office/drawing/2014/main" id="{2F71B8C2-B598-42F1-ABC1-076AC29EA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F591DF6-D5D0-48FB-A6F7-63BC60963B87}"/>
              </a:ext>
            </a:extLst>
          </p:cNvPr>
          <p:cNvSpPr>
            <a:spLocks noGrp="1"/>
          </p:cNvSpPr>
          <p:nvPr>
            <p:ph type="sldNum" sz="quarter" idx="12"/>
          </p:nvPr>
        </p:nvSpPr>
        <p:spPr/>
        <p:txBody>
          <a:bodyPr/>
          <a:lstStyle/>
          <a:p>
            <a:fld id="{CF1AFA9A-8700-4F4B-A27B-259FE1EEC8CF}" type="slidenum">
              <a:rPr lang="en-US" smtClean="0"/>
              <a:t>‹#›</a:t>
            </a:fld>
            <a:endParaRPr lang="en-US"/>
          </a:p>
        </p:txBody>
      </p:sp>
    </p:spTree>
    <p:extLst>
      <p:ext uri="{BB962C8B-B14F-4D97-AF65-F5344CB8AC3E}">
        <p14:creationId xmlns:p14="http://schemas.microsoft.com/office/powerpoint/2010/main" val="186965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E08353-3DB3-46E4-9CBA-684CBC59EB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DCC915E-AE01-4B08-A2B2-FC36D04456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A0D3B75-3C01-4E64-8D45-56F65D4AAE88}"/>
              </a:ext>
            </a:extLst>
          </p:cNvPr>
          <p:cNvSpPr>
            <a:spLocks noGrp="1"/>
          </p:cNvSpPr>
          <p:nvPr>
            <p:ph type="dt" sz="half" idx="10"/>
          </p:nvPr>
        </p:nvSpPr>
        <p:spPr/>
        <p:txBody>
          <a:bodyPr/>
          <a:lstStyle/>
          <a:p>
            <a:fld id="{7EFE38A3-776E-4AAB-BF90-2EA2917EA90B}" type="datetimeFigureOut">
              <a:rPr lang="en-US" smtClean="0"/>
              <a:t>3/10/2022</a:t>
            </a:fld>
            <a:endParaRPr lang="en-US"/>
          </a:p>
        </p:txBody>
      </p:sp>
      <p:sp>
        <p:nvSpPr>
          <p:cNvPr id="5" name="Footer Placeholder 4">
            <a:extLst>
              <a:ext uri="{FF2B5EF4-FFF2-40B4-BE49-F238E27FC236}">
                <a16:creationId xmlns="" xmlns:a16="http://schemas.microsoft.com/office/drawing/2014/main" id="{AAA07B84-D656-4C2A-84DC-78EA2329E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4BE7BE1-4183-4EE0-A528-F493967E2C6A}"/>
              </a:ext>
            </a:extLst>
          </p:cNvPr>
          <p:cNvSpPr>
            <a:spLocks noGrp="1"/>
          </p:cNvSpPr>
          <p:nvPr>
            <p:ph type="sldNum" sz="quarter" idx="12"/>
          </p:nvPr>
        </p:nvSpPr>
        <p:spPr/>
        <p:txBody>
          <a:bodyPr/>
          <a:lstStyle/>
          <a:p>
            <a:fld id="{CF1AFA9A-8700-4F4B-A27B-259FE1EEC8CF}" type="slidenum">
              <a:rPr lang="en-US" smtClean="0"/>
              <a:t>‹#›</a:t>
            </a:fld>
            <a:endParaRPr lang="en-US"/>
          </a:p>
        </p:txBody>
      </p:sp>
    </p:spTree>
    <p:extLst>
      <p:ext uri="{BB962C8B-B14F-4D97-AF65-F5344CB8AC3E}">
        <p14:creationId xmlns:p14="http://schemas.microsoft.com/office/powerpoint/2010/main" val="403066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DA8A7C1-C462-49C3-83A0-5B533F692D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37CB4A4-56A7-493B-9D85-5364E9368F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4C6EF49-FAC2-4C66-B1D0-34997907B8AD}"/>
              </a:ext>
            </a:extLst>
          </p:cNvPr>
          <p:cNvSpPr>
            <a:spLocks noGrp="1"/>
          </p:cNvSpPr>
          <p:nvPr>
            <p:ph type="dt" sz="half" idx="10"/>
          </p:nvPr>
        </p:nvSpPr>
        <p:spPr/>
        <p:txBody>
          <a:bodyPr/>
          <a:lstStyle/>
          <a:p>
            <a:fld id="{7EFE38A3-776E-4AAB-BF90-2EA2917EA90B}" type="datetimeFigureOut">
              <a:rPr lang="en-US" smtClean="0"/>
              <a:t>3/10/2022</a:t>
            </a:fld>
            <a:endParaRPr lang="en-US"/>
          </a:p>
        </p:txBody>
      </p:sp>
      <p:sp>
        <p:nvSpPr>
          <p:cNvPr id="5" name="Footer Placeholder 4">
            <a:extLst>
              <a:ext uri="{FF2B5EF4-FFF2-40B4-BE49-F238E27FC236}">
                <a16:creationId xmlns="" xmlns:a16="http://schemas.microsoft.com/office/drawing/2014/main" id="{D0D8E291-C8B6-4024-AEF7-F629221D7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3E4620C-D1B3-4D74-9F4B-6CD8F0640A69}"/>
              </a:ext>
            </a:extLst>
          </p:cNvPr>
          <p:cNvSpPr>
            <a:spLocks noGrp="1"/>
          </p:cNvSpPr>
          <p:nvPr>
            <p:ph type="sldNum" sz="quarter" idx="12"/>
          </p:nvPr>
        </p:nvSpPr>
        <p:spPr/>
        <p:txBody>
          <a:bodyPr/>
          <a:lstStyle/>
          <a:p>
            <a:fld id="{CF1AFA9A-8700-4F4B-A27B-259FE1EEC8CF}" type="slidenum">
              <a:rPr lang="en-US" smtClean="0"/>
              <a:t>‹#›</a:t>
            </a:fld>
            <a:endParaRPr lang="en-US"/>
          </a:p>
        </p:txBody>
      </p:sp>
    </p:spTree>
    <p:extLst>
      <p:ext uri="{BB962C8B-B14F-4D97-AF65-F5344CB8AC3E}">
        <p14:creationId xmlns:p14="http://schemas.microsoft.com/office/powerpoint/2010/main" val="165970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C4C34A-BAFF-4B1C-85D3-468C087061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E041D1D-EFB1-4002-980E-D25978D403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8526820-8256-4A6E-8D06-2C19D75D5118}"/>
              </a:ext>
            </a:extLst>
          </p:cNvPr>
          <p:cNvSpPr>
            <a:spLocks noGrp="1"/>
          </p:cNvSpPr>
          <p:nvPr>
            <p:ph type="dt" sz="half" idx="10"/>
          </p:nvPr>
        </p:nvSpPr>
        <p:spPr/>
        <p:txBody>
          <a:bodyPr/>
          <a:lstStyle/>
          <a:p>
            <a:fld id="{7EFE38A3-776E-4AAB-BF90-2EA2917EA90B}" type="datetimeFigureOut">
              <a:rPr lang="en-US" smtClean="0"/>
              <a:t>3/10/2022</a:t>
            </a:fld>
            <a:endParaRPr lang="en-US"/>
          </a:p>
        </p:txBody>
      </p:sp>
      <p:sp>
        <p:nvSpPr>
          <p:cNvPr id="5" name="Footer Placeholder 4">
            <a:extLst>
              <a:ext uri="{FF2B5EF4-FFF2-40B4-BE49-F238E27FC236}">
                <a16:creationId xmlns="" xmlns:a16="http://schemas.microsoft.com/office/drawing/2014/main" id="{E0EB00FF-1A54-4F71-8481-B03B11354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9565F16-678F-4683-9D3F-52DCE76F5807}"/>
              </a:ext>
            </a:extLst>
          </p:cNvPr>
          <p:cNvSpPr>
            <a:spLocks noGrp="1"/>
          </p:cNvSpPr>
          <p:nvPr>
            <p:ph type="sldNum" sz="quarter" idx="12"/>
          </p:nvPr>
        </p:nvSpPr>
        <p:spPr/>
        <p:txBody>
          <a:bodyPr/>
          <a:lstStyle/>
          <a:p>
            <a:fld id="{CF1AFA9A-8700-4F4B-A27B-259FE1EEC8CF}" type="slidenum">
              <a:rPr lang="en-US" smtClean="0"/>
              <a:t>‹#›</a:t>
            </a:fld>
            <a:endParaRPr lang="en-US"/>
          </a:p>
        </p:txBody>
      </p:sp>
    </p:spTree>
    <p:extLst>
      <p:ext uri="{BB962C8B-B14F-4D97-AF65-F5344CB8AC3E}">
        <p14:creationId xmlns:p14="http://schemas.microsoft.com/office/powerpoint/2010/main" val="385778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2B3BF0-9B17-40E3-95AB-CE701A2F28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F975402-F739-407C-9071-369AEA8DB5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6AF3959-4103-45EA-B703-BBB890EAF051}"/>
              </a:ext>
            </a:extLst>
          </p:cNvPr>
          <p:cNvSpPr>
            <a:spLocks noGrp="1"/>
          </p:cNvSpPr>
          <p:nvPr>
            <p:ph type="dt" sz="half" idx="10"/>
          </p:nvPr>
        </p:nvSpPr>
        <p:spPr/>
        <p:txBody>
          <a:bodyPr/>
          <a:lstStyle/>
          <a:p>
            <a:fld id="{7EFE38A3-776E-4AAB-BF90-2EA2917EA90B}" type="datetimeFigureOut">
              <a:rPr lang="en-US" smtClean="0"/>
              <a:t>3/10/2022</a:t>
            </a:fld>
            <a:endParaRPr lang="en-US"/>
          </a:p>
        </p:txBody>
      </p:sp>
      <p:sp>
        <p:nvSpPr>
          <p:cNvPr id="5" name="Footer Placeholder 4">
            <a:extLst>
              <a:ext uri="{FF2B5EF4-FFF2-40B4-BE49-F238E27FC236}">
                <a16:creationId xmlns="" xmlns:a16="http://schemas.microsoft.com/office/drawing/2014/main" id="{3CE2C9A6-A618-4C80-AB5D-8B1A1B9C4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933E526-9470-4E9B-AB95-397E257784CE}"/>
              </a:ext>
            </a:extLst>
          </p:cNvPr>
          <p:cNvSpPr>
            <a:spLocks noGrp="1"/>
          </p:cNvSpPr>
          <p:nvPr>
            <p:ph type="sldNum" sz="quarter" idx="12"/>
          </p:nvPr>
        </p:nvSpPr>
        <p:spPr/>
        <p:txBody>
          <a:bodyPr/>
          <a:lstStyle/>
          <a:p>
            <a:fld id="{CF1AFA9A-8700-4F4B-A27B-259FE1EEC8CF}" type="slidenum">
              <a:rPr lang="en-US" smtClean="0"/>
              <a:t>‹#›</a:t>
            </a:fld>
            <a:endParaRPr lang="en-US"/>
          </a:p>
        </p:txBody>
      </p:sp>
    </p:spTree>
    <p:extLst>
      <p:ext uri="{BB962C8B-B14F-4D97-AF65-F5344CB8AC3E}">
        <p14:creationId xmlns:p14="http://schemas.microsoft.com/office/powerpoint/2010/main" val="9669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A5C546-3858-4282-ADCF-D9C622633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91FA29-991C-44D2-A3EC-CE9B144661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B3747C0-0AA7-4272-B9F7-8D7A27EE44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EE3479A-738A-40C1-9E57-C2849EC587C1}"/>
              </a:ext>
            </a:extLst>
          </p:cNvPr>
          <p:cNvSpPr>
            <a:spLocks noGrp="1"/>
          </p:cNvSpPr>
          <p:nvPr>
            <p:ph type="dt" sz="half" idx="10"/>
          </p:nvPr>
        </p:nvSpPr>
        <p:spPr/>
        <p:txBody>
          <a:bodyPr/>
          <a:lstStyle/>
          <a:p>
            <a:fld id="{7EFE38A3-776E-4AAB-BF90-2EA2917EA90B}" type="datetimeFigureOut">
              <a:rPr lang="en-US" smtClean="0"/>
              <a:t>3/10/2022</a:t>
            </a:fld>
            <a:endParaRPr lang="en-US"/>
          </a:p>
        </p:txBody>
      </p:sp>
      <p:sp>
        <p:nvSpPr>
          <p:cNvPr id="6" name="Footer Placeholder 5">
            <a:extLst>
              <a:ext uri="{FF2B5EF4-FFF2-40B4-BE49-F238E27FC236}">
                <a16:creationId xmlns="" xmlns:a16="http://schemas.microsoft.com/office/drawing/2014/main" id="{B2EA0483-F65A-4BC6-8155-AB5869056A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A70992B-9791-42CB-B1A0-EE43406C96C7}"/>
              </a:ext>
            </a:extLst>
          </p:cNvPr>
          <p:cNvSpPr>
            <a:spLocks noGrp="1"/>
          </p:cNvSpPr>
          <p:nvPr>
            <p:ph type="sldNum" sz="quarter" idx="12"/>
          </p:nvPr>
        </p:nvSpPr>
        <p:spPr/>
        <p:txBody>
          <a:bodyPr/>
          <a:lstStyle/>
          <a:p>
            <a:fld id="{CF1AFA9A-8700-4F4B-A27B-259FE1EEC8CF}" type="slidenum">
              <a:rPr lang="en-US" smtClean="0"/>
              <a:t>‹#›</a:t>
            </a:fld>
            <a:endParaRPr lang="en-US"/>
          </a:p>
        </p:txBody>
      </p:sp>
    </p:spTree>
    <p:extLst>
      <p:ext uri="{BB962C8B-B14F-4D97-AF65-F5344CB8AC3E}">
        <p14:creationId xmlns:p14="http://schemas.microsoft.com/office/powerpoint/2010/main" val="1729618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536A7A-EF62-414F-B61C-5F94E0C496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084E767-DE19-4B77-8879-64B6C54582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9D657CE-5028-4EDD-B317-4673A5275D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B2097DF-0FC6-4AC8-8DE7-F7E080C3D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0588C05-E7A1-46F0-9149-3645F4C46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A072510-6F89-403E-897C-6CA93F624E11}"/>
              </a:ext>
            </a:extLst>
          </p:cNvPr>
          <p:cNvSpPr>
            <a:spLocks noGrp="1"/>
          </p:cNvSpPr>
          <p:nvPr>
            <p:ph type="dt" sz="half" idx="10"/>
          </p:nvPr>
        </p:nvSpPr>
        <p:spPr/>
        <p:txBody>
          <a:bodyPr/>
          <a:lstStyle/>
          <a:p>
            <a:fld id="{7EFE38A3-776E-4AAB-BF90-2EA2917EA90B}" type="datetimeFigureOut">
              <a:rPr lang="en-US" smtClean="0"/>
              <a:t>3/10/2022</a:t>
            </a:fld>
            <a:endParaRPr lang="en-US"/>
          </a:p>
        </p:txBody>
      </p:sp>
      <p:sp>
        <p:nvSpPr>
          <p:cNvPr id="8" name="Footer Placeholder 7">
            <a:extLst>
              <a:ext uri="{FF2B5EF4-FFF2-40B4-BE49-F238E27FC236}">
                <a16:creationId xmlns="" xmlns:a16="http://schemas.microsoft.com/office/drawing/2014/main" id="{232AE40A-D1DF-435C-8F36-362062F344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67F69AE-1187-47D6-8B03-80B05A8B88B7}"/>
              </a:ext>
            </a:extLst>
          </p:cNvPr>
          <p:cNvSpPr>
            <a:spLocks noGrp="1"/>
          </p:cNvSpPr>
          <p:nvPr>
            <p:ph type="sldNum" sz="quarter" idx="12"/>
          </p:nvPr>
        </p:nvSpPr>
        <p:spPr/>
        <p:txBody>
          <a:bodyPr/>
          <a:lstStyle/>
          <a:p>
            <a:fld id="{CF1AFA9A-8700-4F4B-A27B-259FE1EEC8CF}" type="slidenum">
              <a:rPr lang="en-US" smtClean="0"/>
              <a:t>‹#›</a:t>
            </a:fld>
            <a:endParaRPr lang="en-US"/>
          </a:p>
        </p:txBody>
      </p:sp>
    </p:spTree>
    <p:extLst>
      <p:ext uri="{BB962C8B-B14F-4D97-AF65-F5344CB8AC3E}">
        <p14:creationId xmlns:p14="http://schemas.microsoft.com/office/powerpoint/2010/main" val="1752426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1D68B5-7369-4496-A652-A43FF43221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F6F4645-730E-4724-B2F4-877F2FF780FC}"/>
              </a:ext>
            </a:extLst>
          </p:cNvPr>
          <p:cNvSpPr>
            <a:spLocks noGrp="1"/>
          </p:cNvSpPr>
          <p:nvPr>
            <p:ph type="dt" sz="half" idx="10"/>
          </p:nvPr>
        </p:nvSpPr>
        <p:spPr/>
        <p:txBody>
          <a:bodyPr/>
          <a:lstStyle/>
          <a:p>
            <a:fld id="{7EFE38A3-776E-4AAB-BF90-2EA2917EA90B}" type="datetimeFigureOut">
              <a:rPr lang="en-US" smtClean="0"/>
              <a:t>3/10/2022</a:t>
            </a:fld>
            <a:endParaRPr lang="en-US"/>
          </a:p>
        </p:txBody>
      </p:sp>
      <p:sp>
        <p:nvSpPr>
          <p:cNvPr id="4" name="Footer Placeholder 3">
            <a:extLst>
              <a:ext uri="{FF2B5EF4-FFF2-40B4-BE49-F238E27FC236}">
                <a16:creationId xmlns="" xmlns:a16="http://schemas.microsoft.com/office/drawing/2014/main" id="{A36D6FD0-88BA-4669-B4D0-CA7B2DD046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5F62518-ECE0-43E1-8079-4929D70457E6}"/>
              </a:ext>
            </a:extLst>
          </p:cNvPr>
          <p:cNvSpPr>
            <a:spLocks noGrp="1"/>
          </p:cNvSpPr>
          <p:nvPr>
            <p:ph type="sldNum" sz="quarter" idx="12"/>
          </p:nvPr>
        </p:nvSpPr>
        <p:spPr/>
        <p:txBody>
          <a:bodyPr/>
          <a:lstStyle/>
          <a:p>
            <a:fld id="{CF1AFA9A-8700-4F4B-A27B-259FE1EEC8CF}" type="slidenum">
              <a:rPr lang="en-US" smtClean="0"/>
              <a:t>‹#›</a:t>
            </a:fld>
            <a:endParaRPr lang="en-US"/>
          </a:p>
        </p:txBody>
      </p:sp>
    </p:spTree>
    <p:extLst>
      <p:ext uri="{BB962C8B-B14F-4D97-AF65-F5344CB8AC3E}">
        <p14:creationId xmlns:p14="http://schemas.microsoft.com/office/powerpoint/2010/main" val="90618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FD4566C-A02A-454B-97B9-F025D8B2A20B}"/>
              </a:ext>
            </a:extLst>
          </p:cNvPr>
          <p:cNvSpPr>
            <a:spLocks noGrp="1"/>
          </p:cNvSpPr>
          <p:nvPr>
            <p:ph type="dt" sz="half" idx="10"/>
          </p:nvPr>
        </p:nvSpPr>
        <p:spPr/>
        <p:txBody>
          <a:bodyPr/>
          <a:lstStyle/>
          <a:p>
            <a:fld id="{7EFE38A3-776E-4AAB-BF90-2EA2917EA90B}" type="datetimeFigureOut">
              <a:rPr lang="en-US" smtClean="0"/>
              <a:t>3/10/2022</a:t>
            </a:fld>
            <a:endParaRPr lang="en-US"/>
          </a:p>
        </p:txBody>
      </p:sp>
      <p:sp>
        <p:nvSpPr>
          <p:cNvPr id="3" name="Footer Placeholder 2">
            <a:extLst>
              <a:ext uri="{FF2B5EF4-FFF2-40B4-BE49-F238E27FC236}">
                <a16:creationId xmlns="" xmlns:a16="http://schemas.microsoft.com/office/drawing/2014/main" id="{FEC3A458-80E9-4DEC-A52B-6EE9BC8F66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2A4E34F-7A6E-4C56-A534-1CA9C15A15CF}"/>
              </a:ext>
            </a:extLst>
          </p:cNvPr>
          <p:cNvSpPr>
            <a:spLocks noGrp="1"/>
          </p:cNvSpPr>
          <p:nvPr>
            <p:ph type="sldNum" sz="quarter" idx="12"/>
          </p:nvPr>
        </p:nvSpPr>
        <p:spPr/>
        <p:txBody>
          <a:bodyPr/>
          <a:lstStyle/>
          <a:p>
            <a:fld id="{CF1AFA9A-8700-4F4B-A27B-259FE1EEC8CF}" type="slidenum">
              <a:rPr lang="en-US" smtClean="0"/>
              <a:t>‹#›</a:t>
            </a:fld>
            <a:endParaRPr lang="en-US"/>
          </a:p>
        </p:txBody>
      </p:sp>
    </p:spTree>
    <p:extLst>
      <p:ext uri="{BB962C8B-B14F-4D97-AF65-F5344CB8AC3E}">
        <p14:creationId xmlns:p14="http://schemas.microsoft.com/office/powerpoint/2010/main" val="2564520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318450-ED03-4F19-B788-C71E37A73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F6A6A6A-12A7-4E7C-B915-F0E4F309C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B00549C-140C-41D2-BC20-56ECD4B32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F0B1814-7D3E-4568-9514-4EEB1C58732B}"/>
              </a:ext>
            </a:extLst>
          </p:cNvPr>
          <p:cNvSpPr>
            <a:spLocks noGrp="1"/>
          </p:cNvSpPr>
          <p:nvPr>
            <p:ph type="dt" sz="half" idx="10"/>
          </p:nvPr>
        </p:nvSpPr>
        <p:spPr/>
        <p:txBody>
          <a:bodyPr/>
          <a:lstStyle/>
          <a:p>
            <a:fld id="{7EFE38A3-776E-4AAB-BF90-2EA2917EA90B}" type="datetimeFigureOut">
              <a:rPr lang="en-US" smtClean="0"/>
              <a:t>3/10/2022</a:t>
            </a:fld>
            <a:endParaRPr lang="en-US"/>
          </a:p>
        </p:txBody>
      </p:sp>
      <p:sp>
        <p:nvSpPr>
          <p:cNvPr id="6" name="Footer Placeholder 5">
            <a:extLst>
              <a:ext uri="{FF2B5EF4-FFF2-40B4-BE49-F238E27FC236}">
                <a16:creationId xmlns="" xmlns:a16="http://schemas.microsoft.com/office/drawing/2014/main" id="{D4D18814-D881-4AAD-9F4F-2AE483211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9D3791F-31E7-4E9E-9D80-F641CA96CE13}"/>
              </a:ext>
            </a:extLst>
          </p:cNvPr>
          <p:cNvSpPr>
            <a:spLocks noGrp="1"/>
          </p:cNvSpPr>
          <p:nvPr>
            <p:ph type="sldNum" sz="quarter" idx="12"/>
          </p:nvPr>
        </p:nvSpPr>
        <p:spPr/>
        <p:txBody>
          <a:bodyPr/>
          <a:lstStyle/>
          <a:p>
            <a:fld id="{CF1AFA9A-8700-4F4B-A27B-259FE1EEC8CF}" type="slidenum">
              <a:rPr lang="en-US" smtClean="0"/>
              <a:t>‹#›</a:t>
            </a:fld>
            <a:endParaRPr lang="en-US"/>
          </a:p>
        </p:txBody>
      </p:sp>
    </p:spTree>
    <p:extLst>
      <p:ext uri="{BB962C8B-B14F-4D97-AF65-F5344CB8AC3E}">
        <p14:creationId xmlns:p14="http://schemas.microsoft.com/office/powerpoint/2010/main" val="335189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58F3D6-E1DD-4438-B81D-FC88E92787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14D94F8-C476-4C5E-9CD0-02FB207349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7003219-6CAE-4245-B17A-745224F39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3870B2-8C34-48BE-ABD5-9A873C3562FD}"/>
              </a:ext>
            </a:extLst>
          </p:cNvPr>
          <p:cNvSpPr>
            <a:spLocks noGrp="1"/>
          </p:cNvSpPr>
          <p:nvPr>
            <p:ph type="dt" sz="half" idx="10"/>
          </p:nvPr>
        </p:nvSpPr>
        <p:spPr/>
        <p:txBody>
          <a:bodyPr/>
          <a:lstStyle/>
          <a:p>
            <a:fld id="{7EFE38A3-776E-4AAB-BF90-2EA2917EA90B}" type="datetimeFigureOut">
              <a:rPr lang="en-US" smtClean="0"/>
              <a:t>3/10/2022</a:t>
            </a:fld>
            <a:endParaRPr lang="en-US"/>
          </a:p>
        </p:txBody>
      </p:sp>
      <p:sp>
        <p:nvSpPr>
          <p:cNvPr id="6" name="Footer Placeholder 5">
            <a:extLst>
              <a:ext uri="{FF2B5EF4-FFF2-40B4-BE49-F238E27FC236}">
                <a16:creationId xmlns="" xmlns:a16="http://schemas.microsoft.com/office/drawing/2014/main" id="{36682D93-D39D-4008-BA22-EE88D183D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7C7558F-DDB0-4561-A296-8CEFA47A865D}"/>
              </a:ext>
            </a:extLst>
          </p:cNvPr>
          <p:cNvSpPr>
            <a:spLocks noGrp="1"/>
          </p:cNvSpPr>
          <p:nvPr>
            <p:ph type="sldNum" sz="quarter" idx="12"/>
          </p:nvPr>
        </p:nvSpPr>
        <p:spPr/>
        <p:txBody>
          <a:bodyPr/>
          <a:lstStyle/>
          <a:p>
            <a:fld id="{CF1AFA9A-8700-4F4B-A27B-259FE1EEC8CF}" type="slidenum">
              <a:rPr lang="en-US" smtClean="0"/>
              <a:t>‹#›</a:t>
            </a:fld>
            <a:endParaRPr lang="en-US"/>
          </a:p>
        </p:txBody>
      </p:sp>
    </p:spTree>
    <p:extLst>
      <p:ext uri="{BB962C8B-B14F-4D97-AF65-F5344CB8AC3E}">
        <p14:creationId xmlns:p14="http://schemas.microsoft.com/office/powerpoint/2010/main" val="428139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82A5251-BA7F-4AC8-95E6-CF63E5AF75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AA59F33-B63D-4DE7-99EC-6F365302EB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06789A6-A0F7-4D9F-9197-65DE093DDE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E38A3-776E-4AAB-BF90-2EA2917EA90B}" type="datetimeFigureOut">
              <a:rPr lang="en-US" smtClean="0"/>
              <a:t>3/10/2022</a:t>
            </a:fld>
            <a:endParaRPr lang="en-US"/>
          </a:p>
        </p:txBody>
      </p:sp>
      <p:sp>
        <p:nvSpPr>
          <p:cNvPr id="5" name="Footer Placeholder 4">
            <a:extLst>
              <a:ext uri="{FF2B5EF4-FFF2-40B4-BE49-F238E27FC236}">
                <a16:creationId xmlns="" xmlns:a16="http://schemas.microsoft.com/office/drawing/2014/main" id="{7239B057-431A-4414-8107-B1D538122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72D1FF3-7C24-45BB-8032-E1B599007A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AFA9A-8700-4F4B-A27B-259FE1EEC8CF}" type="slidenum">
              <a:rPr lang="en-US" smtClean="0"/>
              <a:t>‹#›</a:t>
            </a:fld>
            <a:endParaRPr lang="en-US"/>
          </a:p>
        </p:txBody>
      </p:sp>
    </p:spTree>
    <p:extLst>
      <p:ext uri="{BB962C8B-B14F-4D97-AF65-F5344CB8AC3E}">
        <p14:creationId xmlns:p14="http://schemas.microsoft.com/office/powerpoint/2010/main" val="1433887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EAB6445-979A-4FA7-9EEE-BA05AC580042}"/>
              </a:ext>
            </a:extLst>
          </p:cNvPr>
          <p:cNvSpPr/>
          <p:nvPr/>
        </p:nvSpPr>
        <p:spPr>
          <a:xfrm>
            <a:off x="2909676" y="2767256"/>
            <a:ext cx="6656246" cy="830997"/>
          </a:xfrm>
          <a:prstGeom prst="rect">
            <a:avLst/>
          </a:prstGeom>
        </p:spPr>
        <p:txBody>
          <a:bodyPr wrap="none">
            <a:spAutoFit/>
          </a:bodyPr>
          <a:lstStyle/>
          <a:p>
            <a:r>
              <a:rPr lang="en-US" sz="4800" b="1" dirty="0"/>
              <a:t>Oxidation and Reduction </a:t>
            </a:r>
          </a:p>
        </p:txBody>
      </p:sp>
    </p:spTree>
    <p:extLst>
      <p:ext uri="{BB962C8B-B14F-4D97-AF65-F5344CB8AC3E}">
        <p14:creationId xmlns:p14="http://schemas.microsoft.com/office/powerpoint/2010/main" val="1340179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AF7C76A-945D-4E6F-A997-C98E80BD1E84}"/>
              </a:ext>
            </a:extLst>
          </p:cNvPr>
          <p:cNvSpPr/>
          <p:nvPr/>
        </p:nvSpPr>
        <p:spPr>
          <a:xfrm>
            <a:off x="1219200" y="648204"/>
            <a:ext cx="9753600" cy="1697068"/>
          </a:xfrm>
          <a:prstGeom prst="rect">
            <a:avLst/>
          </a:prstGeom>
        </p:spPr>
        <p:txBody>
          <a:bodyPr wrap="square">
            <a:spAutoFit/>
          </a:bodyPr>
          <a:lstStyle/>
          <a:p>
            <a:pPr>
              <a:lnSpc>
                <a:spcPct val="150000"/>
              </a:lnSpc>
            </a:pPr>
            <a:r>
              <a:rPr lang="en-US" sz="2400" b="1" dirty="0"/>
              <a:t>Determine the Oxidation States of each element in the following reactions:          </a:t>
            </a:r>
            <a:r>
              <a:rPr lang="en-US" sz="2400" dirty="0"/>
              <a:t>1) Fe(s) +O</a:t>
            </a:r>
            <a:r>
              <a:rPr lang="en-US" sz="2400" baseline="-25000" dirty="0"/>
              <a:t>2</a:t>
            </a:r>
            <a:r>
              <a:rPr lang="en-US" sz="2400" dirty="0"/>
              <a:t>(g)  →  Fe</a:t>
            </a:r>
            <a:r>
              <a:rPr lang="en-US" sz="2400" baseline="-25000" dirty="0"/>
              <a:t>2</a:t>
            </a:r>
            <a:r>
              <a:rPr lang="en-US" sz="2400" dirty="0"/>
              <a:t>O</a:t>
            </a:r>
            <a:r>
              <a:rPr lang="en-US" sz="2400" baseline="-25000" dirty="0"/>
              <a:t>3</a:t>
            </a:r>
            <a:r>
              <a:rPr lang="en-US" sz="2400" dirty="0"/>
              <a:t>(g) </a:t>
            </a:r>
          </a:p>
          <a:p>
            <a:pPr>
              <a:lnSpc>
                <a:spcPct val="150000"/>
              </a:lnSpc>
            </a:pPr>
            <a:r>
              <a:rPr lang="en-US" sz="2400" dirty="0"/>
              <a:t>2) Ag(s) +H</a:t>
            </a:r>
            <a:r>
              <a:rPr lang="en-US" sz="2400" baseline="-25000" dirty="0"/>
              <a:t>2</a:t>
            </a:r>
            <a:r>
              <a:rPr lang="en-US" sz="2400" dirty="0"/>
              <a:t>S   →   Ag</a:t>
            </a:r>
            <a:r>
              <a:rPr lang="en-US" sz="2400" baseline="-25000" dirty="0"/>
              <a:t>2</a:t>
            </a:r>
            <a:r>
              <a:rPr lang="en-US" sz="2400" dirty="0"/>
              <a:t>S(g) +H</a:t>
            </a:r>
            <a:r>
              <a:rPr lang="en-US" sz="2400" baseline="-25000" dirty="0"/>
              <a:t>2</a:t>
            </a:r>
            <a:r>
              <a:rPr lang="en-US" sz="2400" dirty="0"/>
              <a:t>(g) </a:t>
            </a:r>
          </a:p>
        </p:txBody>
      </p:sp>
      <p:sp>
        <p:nvSpPr>
          <p:cNvPr id="3" name="Rectangle 2">
            <a:extLst>
              <a:ext uri="{FF2B5EF4-FFF2-40B4-BE49-F238E27FC236}">
                <a16:creationId xmlns="" xmlns:a16="http://schemas.microsoft.com/office/drawing/2014/main" id="{842A9B1F-14CC-47A7-B21B-7E00629562C0}"/>
              </a:ext>
            </a:extLst>
          </p:cNvPr>
          <p:cNvSpPr/>
          <p:nvPr/>
        </p:nvSpPr>
        <p:spPr>
          <a:xfrm>
            <a:off x="1908313" y="2831428"/>
            <a:ext cx="9064487" cy="2957861"/>
          </a:xfrm>
          <a:prstGeom prst="rect">
            <a:avLst/>
          </a:prstGeom>
        </p:spPr>
        <p:txBody>
          <a:bodyPr wrap="square">
            <a:spAutoFit/>
          </a:bodyPr>
          <a:lstStyle/>
          <a:p>
            <a:pPr algn="just">
              <a:lnSpc>
                <a:spcPct val="150000"/>
              </a:lnSpc>
            </a:pPr>
            <a:r>
              <a:rPr lang="en-US" dirty="0"/>
              <a:t>Solutions </a:t>
            </a:r>
          </a:p>
          <a:p>
            <a:pPr algn="just">
              <a:lnSpc>
                <a:spcPct val="150000"/>
              </a:lnSpc>
            </a:pPr>
            <a:r>
              <a:rPr lang="en-US" dirty="0"/>
              <a:t> 1) Fe and O2 are free elements; therefore, they each have an oxidation state of 0 according to Rule 1. The product has a total oxidation state equal to 0, and following Rule 2, O has an oxidation state of -2, which means Fe has an oxidation state of +3. </a:t>
            </a:r>
          </a:p>
          <a:p>
            <a:pPr algn="just">
              <a:lnSpc>
                <a:spcPct val="150000"/>
              </a:lnSpc>
            </a:pPr>
            <a:endParaRPr lang="en-US" dirty="0"/>
          </a:p>
          <a:p>
            <a:pPr algn="just">
              <a:lnSpc>
                <a:spcPct val="150000"/>
              </a:lnSpc>
            </a:pPr>
            <a:r>
              <a:rPr lang="en-US" dirty="0"/>
              <a:t>2) Ag has an oxidation state of 0, H has an oxidation state of +1 according to Rule 5, S has an oxidation state of -2 and hence Ag in Ag2S has an oxidation state of +1. </a:t>
            </a:r>
          </a:p>
        </p:txBody>
      </p:sp>
    </p:spTree>
    <p:extLst>
      <p:ext uri="{BB962C8B-B14F-4D97-AF65-F5344CB8AC3E}">
        <p14:creationId xmlns:p14="http://schemas.microsoft.com/office/powerpoint/2010/main" val="3851460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B4C4CF8-1A24-4EDF-9EEF-A4A90971D5AA}"/>
              </a:ext>
            </a:extLst>
          </p:cNvPr>
          <p:cNvSpPr/>
          <p:nvPr/>
        </p:nvSpPr>
        <p:spPr>
          <a:xfrm>
            <a:off x="7017026" y="2303043"/>
            <a:ext cx="4525617" cy="2968505"/>
          </a:xfrm>
          <a:prstGeom prst="rect">
            <a:avLst/>
          </a:prstGeom>
        </p:spPr>
        <p:txBody>
          <a:bodyPr wrap="square">
            <a:spAutoFit/>
          </a:bodyPr>
          <a:lstStyle/>
          <a:p>
            <a:r>
              <a:rPr lang="en-US" sz="2000" dirty="0"/>
              <a:t> Solutions </a:t>
            </a:r>
          </a:p>
          <a:p>
            <a:r>
              <a:rPr lang="en-US" sz="2000" dirty="0"/>
              <a:t> H and O have O.N. of +1 and -2. </a:t>
            </a:r>
          </a:p>
          <a:p>
            <a:r>
              <a:rPr lang="en-US" sz="2000" dirty="0"/>
              <a:t>The ion has a charge of -1, </a:t>
            </a:r>
          </a:p>
          <a:p>
            <a:r>
              <a:rPr lang="en-US" sz="2000" dirty="0"/>
              <a:t>so the sum of the O.N. must be -1. </a:t>
            </a:r>
          </a:p>
          <a:p>
            <a:endParaRPr lang="en-US" sz="2000" dirty="0"/>
          </a:p>
          <a:p>
            <a:pPr>
              <a:lnSpc>
                <a:spcPct val="150000"/>
              </a:lnSpc>
            </a:pPr>
            <a:r>
              <a:rPr lang="en-US" sz="2000" dirty="0"/>
              <a:t>Letting y be the O.N. of phosphorus, -1= y + 2(+1) +4(-2), </a:t>
            </a:r>
          </a:p>
          <a:p>
            <a:pPr>
              <a:lnSpc>
                <a:spcPct val="150000"/>
              </a:lnSpc>
            </a:pPr>
            <a:r>
              <a:rPr lang="en-US" sz="2000" dirty="0"/>
              <a:t>y = oxidation number of P = +5. </a:t>
            </a:r>
          </a:p>
        </p:txBody>
      </p:sp>
      <p:sp>
        <p:nvSpPr>
          <p:cNvPr id="3" name="Rectangle 2">
            <a:extLst>
              <a:ext uri="{FF2B5EF4-FFF2-40B4-BE49-F238E27FC236}">
                <a16:creationId xmlns="" xmlns:a16="http://schemas.microsoft.com/office/drawing/2014/main" id="{DD20C8C6-E6FA-443B-AEF6-D0792605FF0B}"/>
              </a:ext>
            </a:extLst>
          </p:cNvPr>
          <p:cNvSpPr/>
          <p:nvPr/>
        </p:nvSpPr>
        <p:spPr>
          <a:xfrm>
            <a:off x="1550503" y="627678"/>
            <a:ext cx="9992140" cy="1754326"/>
          </a:xfrm>
          <a:prstGeom prst="rect">
            <a:avLst/>
          </a:prstGeom>
        </p:spPr>
        <p:txBody>
          <a:bodyPr wrap="square">
            <a:spAutoFit/>
          </a:bodyPr>
          <a:lstStyle/>
          <a:p>
            <a:pPr>
              <a:lnSpc>
                <a:spcPct val="150000"/>
              </a:lnSpc>
            </a:pPr>
            <a:r>
              <a:rPr lang="en-US" sz="2400" dirty="0"/>
              <a:t>Determine the Oxidation State of the bold element in each of the following: </a:t>
            </a:r>
          </a:p>
          <a:p>
            <a:pPr>
              <a:lnSpc>
                <a:spcPct val="150000"/>
              </a:lnSpc>
            </a:pPr>
            <a:r>
              <a:rPr lang="en-US" sz="2400" dirty="0"/>
              <a:t>  1) Na</a:t>
            </a:r>
            <a:r>
              <a:rPr lang="en-US" sz="2400" baseline="-25000" dirty="0"/>
              <a:t>3</a:t>
            </a:r>
            <a:r>
              <a:rPr lang="en-US" sz="2400" dirty="0">
                <a:solidFill>
                  <a:srgbClr val="FF0000"/>
                </a:solidFill>
              </a:rPr>
              <a:t>P</a:t>
            </a:r>
            <a:r>
              <a:rPr lang="en-US" sz="2400" dirty="0"/>
              <a:t>O</a:t>
            </a:r>
            <a:r>
              <a:rPr lang="en-US" sz="2400" baseline="-25000" dirty="0"/>
              <a:t>3</a:t>
            </a:r>
            <a:r>
              <a:rPr lang="en-US" sz="2400" dirty="0"/>
              <a:t>                                                           2) </a:t>
            </a:r>
            <a:r>
              <a:rPr lang="en-US" sz="2400" dirty="0" smtClean="0"/>
              <a:t>H</a:t>
            </a:r>
            <a:r>
              <a:rPr lang="en-US" sz="2400" baseline="-25000" dirty="0" smtClean="0"/>
              <a:t>2</a:t>
            </a:r>
            <a:r>
              <a:rPr lang="en-US" sz="2400" dirty="0" smtClean="0">
                <a:solidFill>
                  <a:srgbClr val="FF0000"/>
                </a:solidFill>
              </a:rPr>
              <a:t>P</a:t>
            </a:r>
            <a:r>
              <a:rPr lang="en-US" sz="2400" dirty="0" smtClean="0"/>
              <a:t>O</a:t>
            </a:r>
            <a:r>
              <a:rPr lang="en-US" sz="2400" baseline="-25000" dirty="0" smtClean="0"/>
              <a:t>4</a:t>
            </a:r>
            <a:r>
              <a:rPr lang="en-US" sz="2400" baseline="30000" dirty="0" smtClean="0"/>
              <a:t>-</a:t>
            </a:r>
            <a:r>
              <a:rPr lang="en-US" sz="2400" dirty="0" smtClean="0"/>
              <a:t> </a:t>
            </a:r>
            <a:endParaRPr lang="en-US" sz="2400" dirty="0"/>
          </a:p>
          <a:p>
            <a:pPr>
              <a:lnSpc>
                <a:spcPct val="150000"/>
              </a:lnSpc>
            </a:pPr>
            <a:r>
              <a:rPr lang="en-US" sz="2400" dirty="0"/>
              <a:t>                                        </a:t>
            </a:r>
          </a:p>
        </p:txBody>
      </p:sp>
      <p:sp>
        <p:nvSpPr>
          <p:cNvPr id="4" name="Rectangle 3">
            <a:extLst>
              <a:ext uri="{FF2B5EF4-FFF2-40B4-BE49-F238E27FC236}">
                <a16:creationId xmlns="" xmlns:a16="http://schemas.microsoft.com/office/drawing/2014/main" id="{9B218925-F928-4EAE-B7A7-E209168F4259}"/>
              </a:ext>
            </a:extLst>
          </p:cNvPr>
          <p:cNvSpPr/>
          <p:nvPr/>
        </p:nvSpPr>
        <p:spPr>
          <a:xfrm>
            <a:off x="1497497" y="2183296"/>
            <a:ext cx="5035826" cy="3122393"/>
          </a:xfrm>
          <a:prstGeom prst="rect">
            <a:avLst/>
          </a:prstGeom>
        </p:spPr>
        <p:txBody>
          <a:bodyPr wrap="square">
            <a:spAutoFit/>
          </a:bodyPr>
          <a:lstStyle/>
          <a:p>
            <a:r>
              <a:rPr lang="en-US" sz="2000" dirty="0"/>
              <a:t>Solutions: </a:t>
            </a:r>
          </a:p>
          <a:p>
            <a:r>
              <a:rPr lang="en-US" sz="2000" dirty="0"/>
              <a:t>The O.N. of Na and O are +1 and -2.</a:t>
            </a:r>
          </a:p>
          <a:p>
            <a:r>
              <a:rPr lang="en-US" sz="2000" dirty="0"/>
              <a:t>Because sodium </a:t>
            </a:r>
            <a:r>
              <a:rPr lang="en-US" sz="2000" dirty="0" err="1"/>
              <a:t>phosphite</a:t>
            </a:r>
            <a:r>
              <a:rPr lang="en-US" sz="2000" dirty="0"/>
              <a:t> is neutral, </a:t>
            </a:r>
          </a:p>
          <a:p>
            <a:r>
              <a:rPr lang="en-US" sz="2000" dirty="0"/>
              <a:t>the sum of the O.N. must be zero. </a:t>
            </a:r>
          </a:p>
          <a:p>
            <a:pPr>
              <a:lnSpc>
                <a:spcPct val="150000"/>
              </a:lnSpc>
            </a:pPr>
            <a:endParaRPr lang="en-US" sz="2000" dirty="0"/>
          </a:p>
          <a:p>
            <a:pPr>
              <a:lnSpc>
                <a:spcPct val="150000"/>
              </a:lnSpc>
            </a:pPr>
            <a:r>
              <a:rPr lang="en-US" sz="2000" dirty="0"/>
              <a:t>Letting x be the O.N of phosphorus,</a:t>
            </a:r>
          </a:p>
          <a:p>
            <a:pPr>
              <a:lnSpc>
                <a:spcPct val="150000"/>
              </a:lnSpc>
            </a:pPr>
            <a:r>
              <a:rPr lang="en-US" sz="2000" dirty="0"/>
              <a:t>0= 3(+1) + x + 3(-2). </a:t>
            </a:r>
          </a:p>
          <a:p>
            <a:pPr>
              <a:lnSpc>
                <a:spcPct val="150000"/>
              </a:lnSpc>
            </a:pPr>
            <a:r>
              <a:rPr lang="en-US" sz="2000" dirty="0"/>
              <a:t>x = oxidation number of P = +3. </a:t>
            </a:r>
          </a:p>
        </p:txBody>
      </p:sp>
    </p:spTree>
    <p:extLst>
      <p:ext uri="{BB962C8B-B14F-4D97-AF65-F5344CB8AC3E}">
        <p14:creationId xmlns:p14="http://schemas.microsoft.com/office/powerpoint/2010/main" val="2629428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652283A-B8EB-492D-A711-2C05E8419F88}"/>
              </a:ext>
            </a:extLst>
          </p:cNvPr>
          <p:cNvSpPr/>
          <p:nvPr/>
        </p:nvSpPr>
        <p:spPr>
          <a:xfrm>
            <a:off x="1669773" y="754222"/>
            <a:ext cx="8640417" cy="2435731"/>
          </a:xfrm>
          <a:prstGeom prst="rect">
            <a:avLst/>
          </a:prstGeom>
        </p:spPr>
        <p:txBody>
          <a:bodyPr wrap="square">
            <a:spAutoFit/>
          </a:bodyPr>
          <a:lstStyle/>
          <a:p>
            <a:r>
              <a:rPr lang="en-US" sz="2400" dirty="0"/>
              <a:t>Determine the oxidation number (O.N.) of the bold element in the following compounds:  </a:t>
            </a:r>
          </a:p>
          <a:p>
            <a:pPr>
              <a:lnSpc>
                <a:spcPct val="150000"/>
              </a:lnSpc>
            </a:pPr>
            <a:r>
              <a:rPr lang="en-US" sz="2400" dirty="0"/>
              <a:t>1) K</a:t>
            </a:r>
            <a:r>
              <a:rPr lang="en-US" sz="2400" dirty="0">
                <a:solidFill>
                  <a:srgbClr val="FF0000"/>
                </a:solidFill>
              </a:rPr>
              <a:t>Mn</a:t>
            </a:r>
            <a:r>
              <a:rPr lang="en-US" sz="2400" dirty="0"/>
              <a:t>O</a:t>
            </a:r>
            <a:r>
              <a:rPr lang="en-US" sz="2400" baseline="-25000" dirty="0"/>
              <a:t>4</a:t>
            </a:r>
            <a:r>
              <a:rPr lang="en-US" sz="2400" dirty="0"/>
              <a:t> </a:t>
            </a:r>
          </a:p>
          <a:p>
            <a:pPr>
              <a:lnSpc>
                <a:spcPct val="150000"/>
              </a:lnSpc>
            </a:pPr>
            <a:r>
              <a:rPr lang="en-US" sz="2400" dirty="0"/>
              <a:t>2) K</a:t>
            </a:r>
            <a:r>
              <a:rPr lang="en-US" sz="2400" baseline="-25000" dirty="0"/>
              <a:t>2</a:t>
            </a:r>
            <a:r>
              <a:rPr lang="en-US" sz="2400" dirty="0">
                <a:solidFill>
                  <a:srgbClr val="FF0000"/>
                </a:solidFill>
              </a:rPr>
              <a:t>Cr</a:t>
            </a:r>
            <a:r>
              <a:rPr lang="en-US" sz="2400" baseline="-25000" dirty="0"/>
              <a:t>2</a:t>
            </a:r>
            <a:r>
              <a:rPr lang="en-US" sz="2400" dirty="0"/>
              <a:t>O</a:t>
            </a:r>
            <a:r>
              <a:rPr lang="en-US" sz="2400" baseline="-25000" dirty="0"/>
              <a:t>7</a:t>
            </a:r>
            <a:r>
              <a:rPr lang="en-US" sz="2400" dirty="0"/>
              <a:t> </a:t>
            </a:r>
          </a:p>
          <a:p>
            <a:pPr>
              <a:lnSpc>
                <a:spcPct val="150000"/>
              </a:lnSpc>
            </a:pPr>
            <a:r>
              <a:rPr lang="en-US" sz="2400" dirty="0"/>
              <a:t>3) [</a:t>
            </a:r>
            <a:r>
              <a:rPr lang="en-US" sz="2400" dirty="0">
                <a:solidFill>
                  <a:srgbClr val="FF0000"/>
                </a:solidFill>
              </a:rPr>
              <a:t>Cr</a:t>
            </a:r>
            <a:r>
              <a:rPr lang="en-US" sz="2400" dirty="0"/>
              <a:t>(CN)</a:t>
            </a:r>
            <a:r>
              <a:rPr lang="en-US" sz="2400" baseline="-25000" dirty="0"/>
              <a:t>6</a:t>
            </a:r>
            <a:r>
              <a:rPr lang="en-US" sz="2400" dirty="0"/>
              <a:t>]</a:t>
            </a:r>
            <a:r>
              <a:rPr lang="en-US" sz="2400" baseline="30000" dirty="0"/>
              <a:t>3- </a:t>
            </a:r>
          </a:p>
        </p:txBody>
      </p:sp>
      <p:sp>
        <p:nvSpPr>
          <p:cNvPr id="3" name="Rectangle 2">
            <a:extLst>
              <a:ext uri="{FF2B5EF4-FFF2-40B4-BE49-F238E27FC236}">
                <a16:creationId xmlns="" xmlns:a16="http://schemas.microsoft.com/office/drawing/2014/main" id="{E69C4D42-69A4-4F89-9EDC-1D9BABFBD2EB}"/>
              </a:ext>
            </a:extLst>
          </p:cNvPr>
          <p:cNvSpPr/>
          <p:nvPr/>
        </p:nvSpPr>
        <p:spPr>
          <a:xfrm>
            <a:off x="4373217" y="1972087"/>
            <a:ext cx="7209183" cy="4401205"/>
          </a:xfrm>
          <a:prstGeom prst="rect">
            <a:avLst/>
          </a:prstGeom>
        </p:spPr>
        <p:txBody>
          <a:bodyPr wrap="square">
            <a:spAutoFit/>
          </a:bodyPr>
          <a:lstStyle/>
          <a:p>
            <a:r>
              <a:rPr lang="en-US" sz="2000" dirty="0"/>
              <a:t>Solution: </a:t>
            </a:r>
          </a:p>
          <a:p>
            <a:pPr marL="342900" indent="-342900">
              <a:buAutoNum type="alphaUcPeriod"/>
            </a:pPr>
            <a:r>
              <a:rPr lang="en-US" sz="2000" dirty="0"/>
              <a:t>Let us consider, the Oxidation Number of Mn in the KMnO</a:t>
            </a:r>
            <a:r>
              <a:rPr lang="en-US" sz="2000" baseline="-25000" dirty="0"/>
              <a:t>4</a:t>
            </a:r>
            <a:r>
              <a:rPr lang="en-US" sz="2000" dirty="0"/>
              <a:t> = x. Then, (+1) + x + (-2) × 4 = 0. </a:t>
            </a:r>
          </a:p>
          <a:p>
            <a:r>
              <a:rPr lang="en-US" sz="2000" dirty="0"/>
              <a:t>            Or, x +1− 8 = 0. </a:t>
            </a:r>
          </a:p>
          <a:p>
            <a:r>
              <a:rPr lang="en-US" sz="2000" dirty="0"/>
              <a:t>            Or, x = +7 </a:t>
            </a:r>
          </a:p>
          <a:p>
            <a:r>
              <a:rPr lang="en-US" sz="2000" dirty="0"/>
              <a:t>B. Let us consider, the Oxidation Number of Cr in K</a:t>
            </a:r>
            <a:r>
              <a:rPr lang="en-US" sz="2000" baseline="-25000" dirty="0"/>
              <a:t>2</a:t>
            </a:r>
            <a:r>
              <a:rPr lang="en-US" sz="2000" dirty="0"/>
              <a:t>Cr</a:t>
            </a:r>
            <a:r>
              <a:rPr lang="en-US" sz="2000" baseline="-25000" dirty="0"/>
              <a:t>2</a:t>
            </a:r>
            <a:r>
              <a:rPr lang="en-US" sz="2000" dirty="0"/>
              <a:t>O</a:t>
            </a:r>
            <a:r>
              <a:rPr lang="en-US" sz="2000" baseline="-25000" dirty="0"/>
              <a:t>7</a:t>
            </a:r>
            <a:r>
              <a:rPr lang="en-US" sz="2000" dirty="0"/>
              <a:t> = x </a:t>
            </a:r>
          </a:p>
          <a:p>
            <a:r>
              <a:rPr lang="en-US" sz="2000" dirty="0"/>
              <a:t>     Then, 2 (+1) + 2x + 7(− 2) = 0. </a:t>
            </a:r>
          </a:p>
          <a:p>
            <a:r>
              <a:rPr lang="en-US" sz="2000" dirty="0"/>
              <a:t>          Or, + 2 + 2x – 14 = 0. </a:t>
            </a:r>
          </a:p>
          <a:p>
            <a:r>
              <a:rPr lang="en-US" sz="2000" dirty="0"/>
              <a:t>          Or,  2x – 12 = 0. </a:t>
            </a:r>
          </a:p>
          <a:p>
            <a:r>
              <a:rPr lang="en-US" sz="2000" dirty="0"/>
              <a:t>          Or, x = +6 C.    </a:t>
            </a:r>
          </a:p>
          <a:p>
            <a:r>
              <a:rPr lang="en-US" sz="2000" dirty="0"/>
              <a:t>C. Let us consider, the Oxidation Number of Cr in [Cr (CN)</a:t>
            </a:r>
            <a:r>
              <a:rPr lang="en-US" sz="2000" baseline="-25000" dirty="0"/>
              <a:t>6</a:t>
            </a:r>
            <a:r>
              <a:rPr lang="en-US" sz="2000" dirty="0"/>
              <a:t>]</a:t>
            </a:r>
            <a:r>
              <a:rPr lang="en-US" sz="2000" baseline="30000" dirty="0"/>
              <a:t>3−  </a:t>
            </a:r>
            <a:r>
              <a:rPr lang="en-US" sz="2000" dirty="0"/>
              <a:t>=  x</a:t>
            </a:r>
          </a:p>
          <a:p>
            <a:r>
              <a:rPr lang="en-US" sz="2000" dirty="0"/>
              <a:t>    Then, x + 6 (− 1) = − 3. </a:t>
            </a:r>
          </a:p>
          <a:p>
            <a:r>
              <a:rPr lang="en-US" sz="2000" dirty="0"/>
              <a:t>     Or, x = +3 </a:t>
            </a:r>
          </a:p>
          <a:p>
            <a:endParaRPr lang="en-US" sz="2000" dirty="0"/>
          </a:p>
        </p:txBody>
      </p:sp>
    </p:spTree>
    <p:extLst>
      <p:ext uri="{BB962C8B-B14F-4D97-AF65-F5344CB8AC3E}">
        <p14:creationId xmlns:p14="http://schemas.microsoft.com/office/powerpoint/2010/main" val="1660828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0CAA6DA-F581-4AAD-994E-2D34C81D1C5C}"/>
              </a:ext>
            </a:extLst>
          </p:cNvPr>
          <p:cNvSpPr/>
          <p:nvPr/>
        </p:nvSpPr>
        <p:spPr>
          <a:xfrm>
            <a:off x="768626" y="575967"/>
            <a:ext cx="9501808" cy="1938992"/>
          </a:xfrm>
          <a:prstGeom prst="rect">
            <a:avLst/>
          </a:prstGeom>
        </p:spPr>
        <p:txBody>
          <a:bodyPr wrap="square">
            <a:spAutoFit/>
          </a:bodyPr>
          <a:lstStyle/>
          <a:p>
            <a:r>
              <a:rPr lang="en-US" sz="2400" dirty="0"/>
              <a:t>Determine which element is oxidized and which element is reduced in the following reactions (be sure to include the oxidation state of each): </a:t>
            </a:r>
          </a:p>
          <a:p>
            <a:pPr marL="457200" indent="-457200">
              <a:buAutoNum type="arabicParenR"/>
            </a:pPr>
            <a:r>
              <a:rPr lang="en-US" sz="2400" dirty="0"/>
              <a:t>Zn  +  2H</a:t>
            </a:r>
            <a:r>
              <a:rPr lang="en-US" sz="2400" baseline="30000" dirty="0"/>
              <a:t>+</a:t>
            </a:r>
            <a:r>
              <a:rPr lang="en-US" sz="2400" dirty="0"/>
              <a:t>   →    Zn</a:t>
            </a:r>
            <a:r>
              <a:rPr lang="en-US" sz="2400" baseline="30000" dirty="0"/>
              <a:t>2+ </a:t>
            </a:r>
            <a:r>
              <a:rPr lang="en-US" sz="2400" dirty="0"/>
              <a:t>+ H</a:t>
            </a:r>
            <a:r>
              <a:rPr lang="en-US" sz="2400" baseline="-25000" dirty="0"/>
              <a:t>2</a:t>
            </a:r>
            <a:r>
              <a:rPr lang="en-US" sz="2400" dirty="0"/>
              <a:t> </a:t>
            </a:r>
          </a:p>
          <a:p>
            <a:pPr marL="457200" indent="-457200">
              <a:buAutoNum type="arabicParenR"/>
            </a:pPr>
            <a:r>
              <a:rPr lang="en-US" sz="2400" dirty="0"/>
              <a:t>2Al  +  3Cu</a:t>
            </a:r>
            <a:r>
              <a:rPr lang="en-US" sz="2400" baseline="30000" dirty="0"/>
              <a:t>2+    </a:t>
            </a:r>
            <a:r>
              <a:rPr lang="en-US" sz="2400" dirty="0"/>
              <a:t>→    2Al</a:t>
            </a:r>
            <a:r>
              <a:rPr lang="en-US" sz="2400" baseline="30000" dirty="0"/>
              <a:t>3+ </a:t>
            </a:r>
            <a:r>
              <a:rPr lang="en-US" sz="2400" dirty="0"/>
              <a:t>+ 3Cu </a:t>
            </a:r>
          </a:p>
          <a:p>
            <a:pPr marL="457200" indent="-457200">
              <a:buAutoNum type="arabicParenR"/>
            </a:pPr>
            <a:r>
              <a:rPr lang="en-US" sz="2400" dirty="0"/>
              <a:t>CO</a:t>
            </a:r>
            <a:r>
              <a:rPr lang="en-US" sz="2400" baseline="-25000" dirty="0"/>
              <a:t>3</a:t>
            </a:r>
            <a:r>
              <a:rPr lang="en-US" sz="2400" baseline="30000" dirty="0"/>
              <a:t>2- </a:t>
            </a:r>
            <a:r>
              <a:rPr lang="en-US" sz="2400" dirty="0"/>
              <a:t> +  2H</a:t>
            </a:r>
            <a:r>
              <a:rPr lang="en-US" sz="2400" baseline="30000" dirty="0"/>
              <a:t>+</a:t>
            </a:r>
            <a:r>
              <a:rPr lang="en-US" sz="2400" dirty="0"/>
              <a:t>    →    CO</a:t>
            </a:r>
            <a:r>
              <a:rPr lang="en-US" sz="2400" baseline="-25000" dirty="0"/>
              <a:t>2</a:t>
            </a:r>
            <a:r>
              <a:rPr lang="en-US" sz="2400" dirty="0"/>
              <a:t> + H</a:t>
            </a:r>
            <a:r>
              <a:rPr lang="en-US" sz="2400" baseline="-25000" dirty="0"/>
              <a:t>2</a:t>
            </a:r>
            <a:r>
              <a:rPr lang="en-US" sz="2400" dirty="0"/>
              <a:t>O </a:t>
            </a:r>
          </a:p>
        </p:txBody>
      </p:sp>
      <p:sp>
        <p:nvSpPr>
          <p:cNvPr id="3" name="Rectangle 2">
            <a:extLst>
              <a:ext uri="{FF2B5EF4-FFF2-40B4-BE49-F238E27FC236}">
                <a16:creationId xmlns="" xmlns:a16="http://schemas.microsoft.com/office/drawing/2014/main" id="{4E889C42-6C00-41A5-BAD9-0F27F4752F17}"/>
              </a:ext>
            </a:extLst>
          </p:cNvPr>
          <p:cNvSpPr/>
          <p:nvPr/>
        </p:nvSpPr>
        <p:spPr>
          <a:xfrm>
            <a:off x="1789042" y="2781845"/>
            <a:ext cx="9077739" cy="3122393"/>
          </a:xfrm>
          <a:prstGeom prst="rect">
            <a:avLst/>
          </a:prstGeom>
        </p:spPr>
        <p:txBody>
          <a:bodyPr wrap="square">
            <a:spAutoFit/>
          </a:bodyPr>
          <a:lstStyle/>
          <a:p>
            <a:r>
              <a:rPr lang="en-US" sz="2000" b="1" dirty="0"/>
              <a:t>Solutions </a:t>
            </a:r>
          </a:p>
          <a:p>
            <a:pPr>
              <a:lnSpc>
                <a:spcPct val="150000"/>
              </a:lnSpc>
            </a:pPr>
            <a:r>
              <a:rPr lang="en-US" sz="2000" dirty="0"/>
              <a:t> 1) Zn is oxidized (Oxidation number: 0 → +2); </a:t>
            </a:r>
          </a:p>
          <a:p>
            <a:pPr>
              <a:lnSpc>
                <a:spcPct val="150000"/>
              </a:lnSpc>
            </a:pPr>
            <a:r>
              <a:rPr lang="en-US" sz="2000" dirty="0"/>
              <a:t>     H</a:t>
            </a:r>
            <a:r>
              <a:rPr lang="en-US" sz="2000" baseline="30000" dirty="0"/>
              <a:t>+</a:t>
            </a:r>
            <a:r>
              <a:rPr lang="en-US" sz="2000" dirty="0"/>
              <a:t> is reduced (Oxidation number: +1 → 0) </a:t>
            </a:r>
          </a:p>
          <a:p>
            <a:pPr>
              <a:lnSpc>
                <a:spcPct val="150000"/>
              </a:lnSpc>
            </a:pPr>
            <a:r>
              <a:rPr lang="en-US" sz="2000" dirty="0"/>
              <a:t>2) Al is oxidized (Oxidation number: 0 → +3); </a:t>
            </a:r>
          </a:p>
          <a:p>
            <a:pPr>
              <a:lnSpc>
                <a:spcPct val="150000"/>
              </a:lnSpc>
            </a:pPr>
            <a:r>
              <a:rPr lang="en-US" sz="2000" dirty="0"/>
              <a:t>    Cu</a:t>
            </a:r>
            <a:r>
              <a:rPr lang="en-US" sz="2000" baseline="30000" dirty="0"/>
              <a:t>2+ </a:t>
            </a:r>
            <a:r>
              <a:rPr lang="en-US" sz="2000" dirty="0"/>
              <a:t>is reduced (+2 → 0) </a:t>
            </a:r>
          </a:p>
          <a:p>
            <a:pPr>
              <a:lnSpc>
                <a:spcPct val="150000"/>
              </a:lnSpc>
            </a:pPr>
            <a:r>
              <a:rPr lang="en-US" sz="2000" dirty="0"/>
              <a:t>3) This is not a redox reaction because each element has the same oxidation </a:t>
            </a:r>
          </a:p>
          <a:p>
            <a:pPr>
              <a:lnSpc>
                <a:spcPct val="150000"/>
              </a:lnSpc>
            </a:pPr>
            <a:r>
              <a:rPr lang="en-US" sz="2000" dirty="0"/>
              <a:t>number in both reactants and products: O = -2, H = +1, C = +4. </a:t>
            </a:r>
          </a:p>
        </p:txBody>
      </p:sp>
    </p:spTree>
    <p:extLst>
      <p:ext uri="{BB962C8B-B14F-4D97-AF65-F5344CB8AC3E}">
        <p14:creationId xmlns:p14="http://schemas.microsoft.com/office/powerpoint/2010/main" val="2605071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FD5FCEF-3BEC-402C-B1F9-787EB73C773B}"/>
              </a:ext>
            </a:extLst>
          </p:cNvPr>
          <p:cNvSpPr/>
          <p:nvPr/>
        </p:nvSpPr>
        <p:spPr>
          <a:xfrm>
            <a:off x="597351" y="342108"/>
            <a:ext cx="4745210" cy="584775"/>
          </a:xfrm>
          <a:prstGeom prst="rect">
            <a:avLst/>
          </a:prstGeom>
        </p:spPr>
        <p:txBody>
          <a:bodyPr wrap="none">
            <a:spAutoFit/>
          </a:bodyPr>
          <a:lstStyle/>
          <a:p>
            <a:r>
              <a:rPr lang="en-US" sz="3200" b="1" dirty="0"/>
              <a:t>Balancing Redox Equations</a:t>
            </a:r>
          </a:p>
        </p:txBody>
      </p:sp>
      <p:sp>
        <p:nvSpPr>
          <p:cNvPr id="3" name="Rectangle 2">
            <a:extLst>
              <a:ext uri="{FF2B5EF4-FFF2-40B4-BE49-F238E27FC236}">
                <a16:creationId xmlns="" xmlns:a16="http://schemas.microsoft.com/office/drawing/2014/main" id="{6655E6E9-A94A-49B1-AA1C-AC877602E6ED}"/>
              </a:ext>
            </a:extLst>
          </p:cNvPr>
          <p:cNvSpPr/>
          <p:nvPr/>
        </p:nvSpPr>
        <p:spPr>
          <a:xfrm>
            <a:off x="5168348" y="926883"/>
            <a:ext cx="6096000" cy="1200329"/>
          </a:xfrm>
          <a:prstGeom prst="rect">
            <a:avLst/>
          </a:prstGeom>
        </p:spPr>
        <p:txBody>
          <a:bodyPr>
            <a:spAutoFit/>
          </a:bodyPr>
          <a:lstStyle/>
          <a:p>
            <a:r>
              <a:rPr lang="en-US" sz="2400" dirty="0"/>
              <a:t>Two methods can be used:  </a:t>
            </a:r>
          </a:p>
          <a:p>
            <a:pPr marL="342900" indent="-342900">
              <a:buAutoNum type="arabicPeriod"/>
            </a:pPr>
            <a:r>
              <a:rPr lang="en-US" sz="2400" dirty="0"/>
              <a:t>Oxidation number method   </a:t>
            </a:r>
          </a:p>
          <a:p>
            <a:pPr marL="342900" indent="-342900">
              <a:buAutoNum type="arabicPeriod"/>
            </a:pPr>
            <a:r>
              <a:rPr lang="en-US" sz="2400" dirty="0"/>
              <a:t>Half-reaction method </a:t>
            </a:r>
          </a:p>
        </p:txBody>
      </p:sp>
      <p:sp>
        <p:nvSpPr>
          <p:cNvPr id="5" name="Rectangle 4">
            <a:extLst>
              <a:ext uri="{FF2B5EF4-FFF2-40B4-BE49-F238E27FC236}">
                <a16:creationId xmlns="" xmlns:a16="http://schemas.microsoft.com/office/drawing/2014/main" id="{9F7CA8DE-035F-4434-8E02-F77B1870ACF9}"/>
              </a:ext>
            </a:extLst>
          </p:cNvPr>
          <p:cNvSpPr/>
          <p:nvPr/>
        </p:nvSpPr>
        <p:spPr>
          <a:xfrm>
            <a:off x="450574" y="2690336"/>
            <a:ext cx="11145078" cy="1572866"/>
          </a:xfrm>
          <a:prstGeom prst="rect">
            <a:avLst/>
          </a:prstGeom>
        </p:spPr>
        <p:txBody>
          <a:bodyPr wrap="square">
            <a:spAutoFit/>
          </a:bodyPr>
          <a:lstStyle/>
          <a:p>
            <a:pPr>
              <a:lnSpc>
                <a:spcPct val="150000"/>
              </a:lnSpc>
            </a:pPr>
            <a:r>
              <a:rPr lang="en-US" sz="2400" b="1" dirty="0"/>
              <a:t>Example 1: Use the oxidation number method to balance the following equation:  </a:t>
            </a:r>
          </a:p>
          <a:p>
            <a:pPr>
              <a:lnSpc>
                <a:spcPct val="150000"/>
              </a:lnSpc>
            </a:pPr>
            <a:r>
              <a:rPr lang="en-US" sz="2400" b="1" dirty="0"/>
              <a:t>                           </a:t>
            </a:r>
            <a:r>
              <a:rPr lang="en-US" sz="2400" dirty="0"/>
              <a:t>Cu</a:t>
            </a:r>
            <a:r>
              <a:rPr lang="en-US" sz="2400" baseline="-25000" dirty="0"/>
              <a:t>(s)</a:t>
            </a:r>
            <a:r>
              <a:rPr lang="en-US" sz="2400" dirty="0"/>
              <a:t> + HNO</a:t>
            </a:r>
            <a:r>
              <a:rPr lang="en-US" sz="2400" baseline="-25000" dirty="0"/>
              <a:t>3(</a:t>
            </a:r>
            <a:r>
              <a:rPr lang="en-US" sz="2400" baseline="-25000" dirty="0" err="1"/>
              <a:t>aq</a:t>
            </a:r>
            <a:r>
              <a:rPr lang="en-US" sz="2400" baseline="-25000" dirty="0"/>
              <a:t>) </a:t>
            </a:r>
            <a:r>
              <a:rPr lang="en-US" sz="2400" dirty="0"/>
              <a:t>→ Cu (NO</a:t>
            </a:r>
            <a:r>
              <a:rPr lang="en-US" sz="2400" baseline="-25000" dirty="0"/>
              <a:t>3</a:t>
            </a:r>
            <a:r>
              <a:rPr lang="en-US" sz="2400" dirty="0"/>
              <a:t>)</a:t>
            </a:r>
            <a:r>
              <a:rPr lang="en-US" sz="2400" baseline="-25000" dirty="0"/>
              <a:t>2(</a:t>
            </a:r>
            <a:r>
              <a:rPr lang="en-US" sz="2400" baseline="-25000" dirty="0" err="1"/>
              <a:t>aq</a:t>
            </a:r>
            <a:r>
              <a:rPr lang="en-US" sz="2400" baseline="-25000" dirty="0"/>
              <a:t>) </a:t>
            </a:r>
            <a:r>
              <a:rPr lang="en-US" sz="2400" dirty="0"/>
              <a:t>+ NO</a:t>
            </a:r>
            <a:r>
              <a:rPr lang="en-US" sz="2400" baseline="-25000" dirty="0"/>
              <a:t>(g)</a:t>
            </a:r>
            <a:r>
              <a:rPr lang="en-US" sz="2400" dirty="0"/>
              <a:t> + H</a:t>
            </a:r>
            <a:r>
              <a:rPr lang="en-US" sz="2400" baseline="-25000" dirty="0"/>
              <a:t>2</a:t>
            </a:r>
            <a:r>
              <a:rPr lang="en-US" sz="2400" dirty="0"/>
              <a:t>O</a:t>
            </a:r>
            <a:r>
              <a:rPr lang="en-US" sz="2400" baseline="-25000" dirty="0"/>
              <a:t>(l)</a:t>
            </a:r>
            <a:r>
              <a:rPr lang="en-US" sz="2400" dirty="0"/>
              <a:t> </a:t>
            </a:r>
          </a:p>
          <a:p>
            <a:pPr>
              <a:lnSpc>
                <a:spcPct val="150000"/>
              </a:lnSpc>
            </a:pPr>
            <a:r>
              <a:rPr lang="en-US" dirty="0"/>
              <a:t>Copper (Cu) reacts with nitric acid (HNO3) to produce copper (II) nitrate [Cu(NO3)2], nitric oxide [NO] and water </a:t>
            </a:r>
          </a:p>
        </p:txBody>
      </p:sp>
    </p:spTree>
    <p:extLst>
      <p:ext uri="{BB962C8B-B14F-4D97-AF65-F5344CB8AC3E}">
        <p14:creationId xmlns:p14="http://schemas.microsoft.com/office/powerpoint/2010/main" val="3057703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4932" y="190238"/>
            <a:ext cx="3052952" cy="369332"/>
          </a:xfrm>
          <a:prstGeom prst="rect">
            <a:avLst/>
          </a:prstGeom>
        </p:spPr>
        <p:txBody>
          <a:bodyPr wrap="none">
            <a:spAutoFit/>
          </a:bodyPr>
          <a:lstStyle/>
          <a:p>
            <a:pPr fontAlgn="base"/>
            <a:r>
              <a:rPr lang="en-US" b="1" dirty="0">
                <a:solidFill>
                  <a:srgbClr val="077FAB"/>
                </a:solidFill>
                <a:latin typeface="proxima-nova"/>
              </a:rPr>
              <a:t>Types of Redox Reactions</a:t>
            </a:r>
            <a:endParaRPr lang="en-US" b="1" i="0" dirty="0">
              <a:solidFill>
                <a:srgbClr val="077FAB"/>
              </a:solidFill>
              <a:effectLst/>
              <a:latin typeface="proxima-nova"/>
            </a:endParaRPr>
          </a:p>
        </p:txBody>
      </p:sp>
      <p:pic>
        <p:nvPicPr>
          <p:cNvPr id="4" name="Picture 3"/>
          <p:cNvPicPr>
            <a:picLocks noChangeAspect="1"/>
          </p:cNvPicPr>
          <p:nvPr/>
        </p:nvPicPr>
        <p:blipFill>
          <a:blip r:embed="rId2"/>
          <a:stretch>
            <a:fillRect/>
          </a:stretch>
        </p:blipFill>
        <p:spPr>
          <a:xfrm>
            <a:off x="325945" y="827913"/>
            <a:ext cx="11210925" cy="2495550"/>
          </a:xfrm>
          <a:prstGeom prst="rect">
            <a:avLst/>
          </a:prstGeom>
        </p:spPr>
      </p:pic>
      <p:pic>
        <p:nvPicPr>
          <p:cNvPr id="5" name="Picture 4"/>
          <p:cNvPicPr>
            <a:picLocks noChangeAspect="1"/>
          </p:cNvPicPr>
          <p:nvPr/>
        </p:nvPicPr>
        <p:blipFill>
          <a:blip r:embed="rId3"/>
          <a:stretch>
            <a:fillRect/>
          </a:stretch>
        </p:blipFill>
        <p:spPr>
          <a:xfrm>
            <a:off x="4494847" y="3371394"/>
            <a:ext cx="2105025" cy="542925"/>
          </a:xfrm>
          <a:prstGeom prst="rect">
            <a:avLst/>
          </a:prstGeom>
        </p:spPr>
      </p:pic>
      <p:pic>
        <p:nvPicPr>
          <p:cNvPr id="6" name="Picture 5"/>
          <p:cNvPicPr>
            <a:picLocks noChangeAspect="1"/>
          </p:cNvPicPr>
          <p:nvPr/>
        </p:nvPicPr>
        <p:blipFill>
          <a:blip r:embed="rId4"/>
          <a:stretch>
            <a:fillRect/>
          </a:stretch>
        </p:blipFill>
        <p:spPr>
          <a:xfrm>
            <a:off x="4577143" y="4012526"/>
            <a:ext cx="2190750" cy="495300"/>
          </a:xfrm>
          <a:prstGeom prst="rect">
            <a:avLst/>
          </a:prstGeom>
        </p:spPr>
      </p:pic>
      <p:pic>
        <p:nvPicPr>
          <p:cNvPr id="7" name="Picture 6"/>
          <p:cNvPicPr>
            <a:picLocks noChangeAspect="1"/>
          </p:cNvPicPr>
          <p:nvPr/>
        </p:nvPicPr>
        <p:blipFill>
          <a:blip r:embed="rId5"/>
          <a:stretch>
            <a:fillRect/>
          </a:stretch>
        </p:blipFill>
        <p:spPr>
          <a:xfrm>
            <a:off x="4487989" y="4636573"/>
            <a:ext cx="3162300" cy="638175"/>
          </a:xfrm>
          <a:prstGeom prst="rect">
            <a:avLst/>
          </a:prstGeom>
        </p:spPr>
      </p:pic>
      <p:pic>
        <p:nvPicPr>
          <p:cNvPr id="8" name="Picture 7"/>
          <p:cNvPicPr>
            <a:picLocks noChangeAspect="1"/>
          </p:cNvPicPr>
          <p:nvPr/>
        </p:nvPicPr>
        <p:blipFill>
          <a:blip r:embed="rId6"/>
          <a:stretch>
            <a:fillRect/>
          </a:stretch>
        </p:blipFill>
        <p:spPr>
          <a:xfrm>
            <a:off x="7954327" y="4704979"/>
            <a:ext cx="3781425" cy="628650"/>
          </a:xfrm>
          <a:prstGeom prst="rect">
            <a:avLst/>
          </a:prstGeom>
        </p:spPr>
      </p:pic>
      <p:pic>
        <p:nvPicPr>
          <p:cNvPr id="9" name="Picture 8"/>
          <p:cNvPicPr>
            <a:picLocks noChangeAspect="1"/>
          </p:cNvPicPr>
          <p:nvPr/>
        </p:nvPicPr>
        <p:blipFill>
          <a:blip r:embed="rId7"/>
          <a:stretch>
            <a:fillRect/>
          </a:stretch>
        </p:blipFill>
        <p:spPr>
          <a:xfrm>
            <a:off x="4266247" y="5122615"/>
            <a:ext cx="4667250" cy="962025"/>
          </a:xfrm>
          <a:prstGeom prst="rect">
            <a:avLst/>
          </a:prstGeom>
        </p:spPr>
      </p:pic>
      <p:pic>
        <p:nvPicPr>
          <p:cNvPr id="10" name="Picture 9"/>
          <p:cNvPicPr>
            <a:picLocks noChangeAspect="1"/>
          </p:cNvPicPr>
          <p:nvPr/>
        </p:nvPicPr>
        <p:blipFill>
          <a:blip r:embed="rId8"/>
          <a:stretch>
            <a:fillRect/>
          </a:stretch>
        </p:blipFill>
        <p:spPr>
          <a:xfrm>
            <a:off x="4404932" y="5816869"/>
            <a:ext cx="3905250" cy="904875"/>
          </a:xfrm>
          <a:prstGeom prst="rect">
            <a:avLst/>
          </a:prstGeom>
        </p:spPr>
      </p:pic>
      <p:sp>
        <p:nvSpPr>
          <p:cNvPr id="11" name="Rectangle 10"/>
          <p:cNvSpPr/>
          <p:nvPr/>
        </p:nvSpPr>
        <p:spPr>
          <a:xfrm>
            <a:off x="2142774" y="6084640"/>
            <a:ext cx="2262158" cy="369332"/>
          </a:xfrm>
          <a:prstGeom prst="rect">
            <a:avLst/>
          </a:prstGeom>
        </p:spPr>
        <p:txBody>
          <a:bodyPr wrap="none">
            <a:spAutoFit/>
          </a:bodyPr>
          <a:lstStyle/>
          <a:p>
            <a:pPr fontAlgn="base"/>
            <a:r>
              <a:rPr lang="en-US" b="1" dirty="0">
                <a:solidFill>
                  <a:srgbClr val="6C64AD"/>
                </a:solidFill>
                <a:latin typeface="proxima-nova"/>
              </a:rPr>
              <a:t>Disproportionation</a:t>
            </a:r>
            <a:endParaRPr lang="en-US" b="1" i="0" dirty="0">
              <a:solidFill>
                <a:srgbClr val="6C64AD"/>
              </a:solidFill>
              <a:effectLst/>
              <a:latin typeface="proxima-nova"/>
            </a:endParaRPr>
          </a:p>
        </p:txBody>
      </p:sp>
      <p:sp>
        <p:nvSpPr>
          <p:cNvPr id="12" name="Rectangle 11"/>
          <p:cNvSpPr/>
          <p:nvPr/>
        </p:nvSpPr>
        <p:spPr>
          <a:xfrm>
            <a:off x="2735059" y="5381398"/>
            <a:ext cx="1531188" cy="369332"/>
          </a:xfrm>
          <a:prstGeom prst="rect">
            <a:avLst/>
          </a:prstGeom>
        </p:spPr>
        <p:txBody>
          <a:bodyPr wrap="none">
            <a:spAutoFit/>
          </a:bodyPr>
          <a:lstStyle/>
          <a:p>
            <a:pPr fontAlgn="base"/>
            <a:r>
              <a:rPr lang="en-US" b="1" dirty="0">
                <a:solidFill>
                  <a:srgbClr val="6C64AD"/>
                </a:solidFill>
                <a:latin typeface="proxima-nova"/>
              </a:rPr>
              <a:t>Combustion</a:t>
            </a:r>
            <a:endParaRPr lang="en-US" b="1" i="0" dirty="0">
              <a:solidFill>
                <a:srgbClr val="6C64AD"/>
              </a:solidFill>
              <a:effectLst/>
              <a:latin typeface="proxima-nova"/>
            </a:endParaRPr>
          </a:p>
        </p:txBody>
      </p:sp>
      <p:sp>
        <p:nvSpPr>
          <p:cNvPr id="13" name="Rectangle 12"/>
          <p:cNvSpPr/>
          <p:nvPr/>
        </p:nvSpPr>
        <p:spPr>
          <a:xfrm>
            <a:off x="2658114" y="4715720"/>
            <a:ext cx="1685077" cy="369332"/>
          </a:xfrm>
          <a:prstGeom prst="rect">
            <a:avLst/>
          </a:prstGeom>
        </p:spPr>
        <p:txBody>
          <a:bodyPr wrap="none">
            <a:spAutoFit/>
          </a:bodyPr>
          <a:lstStyle/>
          <a:p>
            <a:pPr fontAlgn="base"/>
            <a:r>
              <a:rPr lang="en-US" b="1" dirty="0">
                <a:solidFill>
                  <a:srgbClr val="6C64AD"/>
                </a:solidFill>
                <a:latin typeface="proxima-nova"/>
              </a:rPr>
              <a:t>Displacement</a:t>
            </a:r>
            <a:endParaRPr lang="en-US" b="1" i="0" dirty="0">
              <a:solidFill>
                <a:srgbClr val="6C64AD"/>
              </a:solidFill>
              <a:effectLst/>
              <a:latin typeface="proxima-nova"/>
            </a:endParaRPr>
          </a:p>
        </p:txBody>
      </p:sp>
      <p:sp>
        <p:nvSpPr>
          <p:cNvPr id="14" name="Rectangle 13"/>
          <p:cNvSpPr/>
          <p:nvPr/>
        </p:nvSpPr>
        <p:spPr>
          <a:xfrm>
            <a:off x="2462845" y="4017317"/>
            <a:ext cx="1851789" cy="369332"/>
          </a:xfrm>
          <a:prstGeom prst="rect">
            <a:avLst/>
          </a:prstGeom>
        </p:spPr>
        <p:txBody>
          <a:bodyPr wrap="none">
            <a:spAutoFit/>
          </a:bodyPr>
          <a:lstStyle/>
          <a:p>
            <a:pPr fontAlgn="base"/>
            <a:r>
              <a:rPr lang="en-US" b="1" dirty="0">
                <a:solidFill>
                  <a:srgbClr val="6C64AD"/>
                </a:solidFill>
                <a:latin typeface="proxima-nova"/>
              </a:rPr>
              <a:t>Decomposition</a:t>
            </a:r>
            <a:endParaRPr lang="en-US" b="1" i="0" dirty="0">
              <a:solidFill>
                <a:srgbClr val="6C64AD"/>
              </a:solidFill>
              <a:effectLst/>
              <a:latin typeface="proxima-nova"/>
            </a:endParaRPr>
          </a:p>
        </p:txBody>
      </p:sp>
      <p:sp>
        <p:nvSpPr>
          <p:cNvPr id="15" name="Rectangle 14"/>
          <p:cNvSpPr/>
          <p:nvPr/>
        </p:nvSpPr>
        <p:spPr>
          <a:xfrm>
            <a:off x="2702997" y="3407140"/>
            <a:ext cx="1595309" cy="369332"/>
          </a:xfrm>
          <a:prstGeom prst="rect">
            <a:avLst/>
          </a:prstGeom>
        </p:spPr>
        <p:txBody>
          <a:bodyPr wrap="none">
            <a:spAutoFit/>
          </a:bodyPr>
          <a:lstStyle/>
          <a:p>
            <a:pPr fontAlgn="base"/>
            <a:r>
              <a:rPr lang="en-US" b="1" dirty="0">
                <a:solidFill>
                  <a:srgbClr val="6C64AD"/>
                </a:solidFill>
                <a:latin typeface="proxima-nova"/>
              </a:rPr>
              <a:t>Combination</a:t>
            </a:r>
            <a:endParaRPr lang="en-US" b="1" i="0" dirty="0">
              <a:solidFill>
                <a:srgbClr val="6C64AD"/>
              </a:solidFill>
              <a:effectLst/>
              <a:latin typeface="proxima-nova"/>
            </a:endParaRPr>
          </a:p>
        </p:txBody>
      </p:sp>
    </p:spTree>
    <p:extLst>
      <p:ext uri="{BB962C8B-B14F-4D97-AF65-F5344CB8AC3E}">
        <p14:creationId xmlns:p14="http://schemas.microsoft.com/office/powerpoint/2010/main" val="63371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7966"/>
          <a:stretch/>
        </p:blipFill>
        <p:spPr>
          <a:xfrm>
            <a:off x="0" y="707886"/>
            <a:ext cx="11809547" cy="3952068"/>
          </a:xfrm>
          <a:prstGeom prst="rect">
            <a:avLst/>
          </a:prstGeom>
        </p:spPr>
      </p:pic>
      <p:pic>
        <p:nvPicPr>
          <p:cNvPr id="3" name="Picture 2"/>
          <p:cNvPicPr>
            <a:picLocks noChangeAspect="1"/>
          </p:cNvPicPr>
          <p:nvPr/>
        </p:nvPicPr>
        <p:blipFill>
          <a:blip r:embed="rId3"/>
          <a:stretch>
            <a:fillRect/>
          </a:stretch>
        </p:blipFill>
        <p:spPr>
          <a:xfrm>
            <a:off x="2913923" y="4659954"/>
            <a:ext cx="5981700" cy="2114550"/>
          </a:xfrm>
          <a:prstGeom prst="rect">
            <a:avLst/>
          </a:prstGeom>
        </p:spPr>
      </p:pic>
      <p:sp>
        <p:nvSpPr>
          <p:cNvPr id="4" name="TextBox 3"/>
          <p:cNvSpPr txBox="1"/>
          <p:nvPr/>
        </p:nvSpPr>
        <p:spPr>
          <a:xfrm>
            <a:off x="1627322" y="0"/>
            <a:ext cx="7672357" cy="707886"/>
          </a:xfrm>
          <a:prstGeom prst="rect">
            <a:avLst/>
          </a:prstGeom>
          <a:noFill/>
        </p:spPr>
        <p:txBody>
          <a:bodyPr wrap="none" rtlCol="0">
            <a:spAutoFit/>
          </a:bodyPr>
          <a:lstStyle/>
          <a:p>
            <a:r>
              <a:rPr lang="en-US" sz="4000" b="1" dirty="0" smtClean="0"/>
              <a:t>Metals, Metalloids and Non-metals</a:t>
            </a:r>
            <a:endParaRPr lang="en-US" sz="4000" b="1" dirty="0"/>
          </a:p>
        </p:txBody>
      </p:sp>
      <p:sp>
        <p:nvSpPr>
          <p:cNvPr id="5" name="Rectangle 4"/>
          <p:cNvSpPr/>
          <p:nvPr/>
        </p:nvSpPr>
        <p:spPr>
          <a:xfrm>
            <a:off x="10222992" y="787395"/>
            <a:ext cx="1437705" cy="3231654"/>
          </a:xfrm>
          <a:prstGeom prst="rect">
            <a:avLst/>
          </a:prstGeom>
        </p:spPr>
        <p:txBody>
          <a:bodyPr wrap="square">
            <a:spAutoFit/>
          </a:bodyPr>
          <a:lstStyle/>
          <a:p>
            <a:r>
              <a:rPr lang="en-US" sz="1200" b="1" dirty="0"/>
              <a:t>The </a:t>
            </a:r>
            <a:r>
              <a:rPr lang="en-US" sz="1200" b="1" dirty="0" err="1" smtClean="0"/>
              <a:t>electropositivity</a:t>
            </a:r>
            <a:r>
              <a:rPr lang="en-US" sz="1200" b="1" dirty="0" smtClean="0"/>
              <a:t> </a:t>
            </a:r>
            <a:r>
              <a:rPr lang="en-US" sz="1200" b="1" dirty="0"/>
              <a:t>of an element is dependent on several factors such as the metallic character of the element, the distance between the nucleus and the valence shell, the effective nuclear charge acting on the valence electrons, and the ionization energy of the element.</a:t>
            </a:r>
          </a:p>
        </p:txBody>
      </p:sp>
    </p:spTree>
    <p:extLst>
      <p:ext uri="{BB962C8B-B14F-4D97-AF65-F5344CB8AC3E}">
        <p14:creationId xmlns:p14="http://schemas.microsoft.com/office/powerpoint/2010/main" val="2343283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256" y="179755"/>
            <a:ext cx="10174224" cy="400110"/>
          </a:xfrm>
          <a:prstGeom prst="rect">
            <a:avLst/>
          </a:prstGeom>
        </p:spPr>
        <p:txBody>
          <a:bodyPr wrap="square">
            <a:spAutoFit/>
          </a:bodyPr>
          <a:lstStyle/>
          <a:p>
            <a:r>
              <a:rPr lang="en-US" sz="2000" b="1" dirty="0" smtClean="0"/>
              <a:t>How </a:t>
            </a:r>
            <a:r>
              <a:rPr lang="en-US" sz="2000" b="1" dirty="0"/>
              <a:t>can we know which atom is electropositive or electronegative?</a:t>
            </a:r>
          </a:p>
        </p:txBody>
      </p:sp>
      <p:sp>
        <p:nvSpPr>
          <p:cNvPr id="3" name="Rectangle 2"/>
          <p:cNvSpPr/>
          <p:nvPr/>
        </p:nvSpPr>
        <p:spPr>
          <a:xfrm>
            <a:off x="259080" y="778312"/>
            <a:ext cx="11750040" cy="2862322"/>
          </a:xfrm>
          <a:prstGeom prst="rect">
            <a:avLst/>
          </a:prstGeom>
        </p:spPr>
        <p:txBody>
          <a:bodyPr wrap="square">
            <a:spAutoFit/>
          </a:bodyPr>
          <a:lstStyle/>
          <a:p>
            <a:r>
              <a:rPr lang="en-US" b="1" dirty="0" smtClean="0"/>
              <a:t>Electronegativity </a:t>
            </a:r>
            <a:r>
              <a:rPr lang="en-US" dirty="0"/>
              <a:t>is a chemical property that describes the tendency of an atom or a functional group to attract electrons (or electron density) towards itself. An atom's electronegativity is affected by both its atomic number and the distance that its valence electrons reside from the charged nucleus. As the effective nuclear charge acting on the valence shell electrons increases across a period, the tendency to lose electrons will decrease. Hence, non-metals tend to form bonds by gaining electrons and are electronegative in nature.</a:t>
            </a:r>
          </a:p>
          <a:p>
            <a:endParaRPr lang="en-US" dirty="0"/>
          </a:p>
          <a:p>
            <a:r>
              <a:rPr lang="en-US" b="1" dirty="0" err="1"/>
              <a:t>Electropositivity</a:t>
            </a:r>
            <a:r>
              <a:rPr lang="en-US" dirty="0"/>
              <a:t> is a measure of an element's ability to donate electrons, and therefore it gives rise to positive ions; the greater the metallic character of an element, the greater the </a:t>
            </a:r>
            <a:r>
              <a:rPr lang="en-US" dirty="0" err="1"/>
              <a:t>electropositivity</a:t>
            </a:r>
            <a:r>
              <a:rPr lang="en-US" dirty="0"/>
              <a:t>. Down the group, the effective nuclear charge experienced by valence electrons is decreasing because the outermost electrons are farther away from the nucleus. Therefore, these can be lost easily. Hence electropositive character increases down a group.</a:t>
            </a:r>
          </a:p>
        </p:txBody>
      </p:sp>
      <p:sp>
        <p:nvSpPr>
          <p:cNvPr id="4" name="Rectangle 3"/>
          <p:cNvSpPr/>
          <p:nvPr/>
        </p:nvSpPr>
        <p:spPr>
          <a:xfrm>
            <a:off x="405384" y="3729841"/>
            <a:ext cx="10887456" cy="2585323"/>
          </a:xfrm>
          <a:prstGeom prst="rect">
            <a:avLst/>
          </a:prstGeom>
        </p:spPr>
        <p:txBody>
          <a:bodyPr wrap="square">
            <a:spAutoFit/>
          </a:bodyPr>
          <a:lstStyle/>
          <a:p>
            <a:r>
              <a:rPr lang="en-US" dirty="0"/>
              <a:t>If an atom has 1-3 valence electrons in its outermost shell, then it is easier for the atom to lose it and attain the stable octet configuration of the closest noble gas. For ex: Mg with atomic number = 12 has E.C = 2,8,2 so it has 2 valence electrons and hence can easily lose them to gain the noble gas configuration of Neon (2,8). So, it is electropositive in nature.</a:t>
            </a:r>
          </a:p>
          <a:p>
            <a:endParaRPr lang="en-US" dirty="0"/>
          </a:p>
          <a:p>
            <a:r>
              <a:rPr lang="en-US" dirty="0"/>
              <a:t>If an atom has 5-7 valence electrons in its outermost shell, then it becomes difficult for the atom to lose this number of electrons and it rather gains electrons to attain the stable octet configuration. For ex: Cl with atomic number = 17 has E.C = 2,8,7 so it is easier for Chlorine to gain one electron instead of losing 7 valence electrons. So, it gains one electron to attain the noble gas configuration of </a:t>
            </a:r>
            <a:r>
              <a:rPr lang="en-US" dirty="0" err="1"/>
              <a:t>Ar</a:t>
            </a:r>
            <a:r>
              <a:rPr lang="en-US" dirty="0"/>
              <a:t> (2,8,8).</a:t>
            </a:r>
          </a:p>
        </p:txBody>
      </p:sp>
    </p:spTree>
    <p:extLst>
      <p:ext uri="{BB962C8B-B14F-4D97-AF65-F5344CB8AC3E}">
        <p14:creationId xmlns:p14="http://schemas.microsoft.com/office/powerpoint/2010/main" val="203892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156269" y="231714"/>
            <a:ext cx="8107792" cy="1952099"/>
            <a:chOff x="2156269" y="268748"/>
            <a:chExt cx="8107792" cy="1952099"/>
          </a:xfrm>
        </p:grpSpPr>
        <p:grpSp>
          <p:nvGrpSpPr>
            <p:cNvPr id="11" name="Group 10"/>
            <p:cNvGrpSpPr/>
            <p:nvPr/>
          </p:nvGrpSpPr>
          <p:grpSpPr>
            <a:xfrm>
              <a:off x="2156269" y="268748"/>
              <a:ext cx="8107792" cy="1636211"/>
              <a:chOff x="2677477" y="1686068"/>
              <a:chExt cx="8107792" cy="1636211"/>
            </a:xfrm>
          </p:grpSpPr>
          <p:pic>
            <p:nvPicPr>
              <p:cNvPr id="4" name="Picture 3"/>
              <p:cNvPicPr>
                <a:picLocks noChangeAspect="1"/>
              </p:cNvPicPr>
              <p:nvPr/>
            </p:nvPicPr>
            <p:blipFill>
              <a:blip r:embed="rId2"/>
              <a:stretch>
                <a:fillRect/>
              </a:stretch>
            </p:blipFill>
            <p:spPr>
              <a:xfrm>
                <a:off x="2677477" y="1686068"/>
                <a:ext cx="8107792" cy="1636211"/>
              </a:xfrm>
              <a:prstGeom prst="rect">
                <a:avLst/>
              </a:prstGeom>
            </p:spPr>
          </p:pic>
          <p:sp>
            <p:nvSpPr>
              <p:cNvPr id="5" name="TextBox 4"/>
              <p:cNvSpPr txBox="1"/>
              <p:nvPr/>
            </p:nvSpPr>
            <p:spPr>
              <a:xfrm>
                <a:off x="2997517" y="1717072"/>
                <a:ext cx="301686" cy="369332"/>
              </a:xfrm>
              <a:prstGeom prst="rect">
                <a:avLst/>
              </a:prstGeom>
              <a:noFill/>
            </p:spPr>
            <p:txBody>
              <a:bodyPr wrap="none" rtlCol="0">
                <a:spAutoFit/>
              </a:bodyPr>
              <a:lstStyle/>
              <a:p>
                <a:r>
                  <a:rPr lang="en-US" dirty="0" smtClean="0">
                    <a:solidFill>
                      <a:srgbClr val="FF0000"/>
                    </a:solidFill>
                  </a:rPr>
                  <a:t>0</a:t>
                </a:r>
                <a:endParaRPr lang="en-US" dirty="0">
                  <a:solidFill>
                    <a:srgbClr val="FF0000"/>
                  </a:solidFill>
                </a:endParaRPr>
              </a:p>
            </p:txBody>
          </p:sp>
          <p:sp>
            <p:nvSpPr>
              <p:cNvPr id="6" name="TextBox 5"/>
              <p:cNvSpPr txBox="1"/>
              <p:nvPr/>
            </p:nvSpPr>
            <p:spPr>
              <a:xfrm>
                <a:off x="8115109" y="1831502"/>
                <a:ext cx="370523"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7" name="TextBox 6"/>
              <p:cNvSpPr txBox="1"/>
              <p:nvPr/>
            </p:nvSpPr>
            <p:spPr>
              <a:xfrm>
                <a:off x="7343965" y="1831502"/>
                <a:ext cx="417102" cy="369332"/>
              </a:xfrm>
              <a:prstGeom prst="rect">
                <a:avLst/>
              </a:prstGeom>
              <a:noFill/>
            </p:spPr>
            <p:txBody>
              <a:bodyPr wrap="none" rtlCol="0">
                <a:spAutoFit/>
              </a:bodyPr>
              <a:lstStyle/>
              <a:p>
                <a:r>
                  <a:rPr lang="en-US" dirty="0">
                    <a:solidFill>
                      <a:srgbClr val="FF0000"/>
                    </a:solidFill>
                  </a:rPr>
                  <a:t>+</a:t>
                </a:r>
                <a:r>
                  <a:rPr lang="en-US" dirty="0" smtClean="0">
                    <a:solidFill>
                      <a:srgbClr val="FF0000"/>
                    </a:solidFill>
                  </a:rPr>
                  <a:t>1</a:t>
                </a:r>
                <a:endParaRPr lang="en-US" dirty="0">
                  <a:solidFill>
                    <a:srgbClr val="FF0000"/>
                  </a:solidFill>
                </a:endParaRPr>
              </a:p>
            </p:txBody>
          </p:sp>
          <p:sp>
            <p:nvSpPr>
              <p:cNvPr id="8" name="TextBox 7"/>
              <p:cNvSpPr txBox="1"/>
              <p:nvPr/>
            </p:nvSpPr>
            <p:spPr>
              <a:xfrm>
                <a:off x="9333764" y="1831502"/>
                <a:ext cx="301686" cy="369332"/>
              </a:xfrm>
              <a:prstGeom prst="rect">
                <a:avLst/>
              </a:prstGeom>
              <a:noFill/>
            </p:spPr>
            <p:txBody>
              <a:bodyPr wrap="none" rtlCol="0">
                <a:spAutoFit/>
              </a:bodyPr>
              <a:lstStyle/>
              <a:p>
                <a:r>
                  <a:rPr lang="en-US" dirty="0" smtClean="0">
                    <a:solidFill>
                      <a:srgbClr val="FF0000"/>
                    </a:solidFill>
                  </a:rPr>
                  <a:t>0</a:t>
                </a:r>
                <a:endParaRPr lang="en-US" dirty="0">
                  <a:solidFill>
                    <a:srgbClr val="FF0000"/>
                  </a:solidFill>
                </a:endParaRPr>
              </a:p>
            </p:txBody>
          </p:sp>
          <p:sp>
            <p:nvSpPr>
              <p:cNvPr id="9" name="TextBox 8"/>
              <p:cNvSpPr txBox="1"/>
              <p:nvPr/>
            </p:nvSpPr>
            <p:spPr>
              <a:xfrm>
                <a:off x="5572309" y="1717072"/>
                <a:ext cx="370523"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10" name="TextBox 9"/>
              <p:cNvSpPr txBox="1"/>
              <p:nvPr/>
            </p:nvSpPr>
            <p:spPr>
              <a:xfrm>
                <a:off x="4801165" y="1717072"/>
                <a:ext cx="417102" cy="369332"/>
              </a:xfrm>
              <a:prstGeom prst="rect">
                <a:avLst/>
              </a:prstGeom>
              <a:noFill/>
            </p:spPr>
            <p:txBody>
              <a:bodyPr wrap="none" rtlCol="0">
                <a:spAutoFit/>
              </a:bodyPr>
              <a:lstStyle/>
              <a:p>
                <a:r>
                  <a:rPr lang="en-US" dirty="0">
                    <a:solidFill>
                      <a:srgbClr val="FF0000"/>
                    </a:solidFill>
                  </a:rPr>
                  <a:t>+</a:t>
                </a:r>
                <a:r>
                  <a:rPr lang="en-US" dirty="0" smtClean="0">
                    <a:solidFill>
                      <a:srgbClr val="FF0000"/>
                    </a:solidFill>
                  </a:rPr>
                  <a:t>1</a:t>
                </a:r>
                <a:endParaRPr lang="en-US" dirty="0">
                  <a:solidFill>
                    <a:srgbClr val="FF0000"/>
                  </a:solidFill>
                </a:endParaRPr>
              </a:p>
            </p:txBody>
          </p:sp>
        </p:grpSp>
        <p:cxnSp>
          <p:nvCxnSpPr>
            <p:cNvPr id="14" name="Straight Arrow Connector 13"/>
            <p:cNvCxnSpPr/>
            <p:nvPr/>
          </p:nvCxnSpPr>
          <p:spPr>
            <a:xfrm flipV="1">
              <a:off x="2756148" y="1790147"/>
              <a:ext cx="5330952" cy="91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23653" y="1851515"/>
              <a:ext cx="1383905" cy="369332"/>
            </a:xfrm>
            <a:prstGeom prst="rect">
              <a:avLst/>
            </a:prstGeom>
            <a:noFill/>
          </p:spPr>
          <p:txBody>
            <a:bodyPr wrap="none" rtlCol="0">
              <a:spAutoFit/>
            </a:bodyPr>
            <a:lstStyle/>
            <a:p>
              <a:r>
                <a:rPr lang="en-US" dirty="0" smtClean="0">
                  <a:solidFill>
                    <a:srgbClr val="FF0000"/>
                  </a:solidFill>
                </a:rPr>
                <a:t>Cl: reduction</a:t>
              </a:r>
              <a:endParaRPr lang="en-US" dirty="0">
                <a:solidFill>
                  <a:srgbClr val="FF0000"/>
                </a:solidFill>
              </a:endParaRPr>
            </a:p>
          </p:txBody>
        </p:sp>
        <p:cxnSp>
          <p:nvCxnSpPr>
            <p:cNvPr id="17" name="Straight Arrow Connector 16"/>
            <p:cNvCxnSpPr/>
            <p:nvPr/>
          </p:nvCxnSpPr>
          <p:spPr>
            <a:xfrm>
              <a:off x="5113686" y="1389811"/>
              <a:ext cx="43503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686979" y="1429959"/>
              <a:ext cx="1378711" cy="369332"/>
            </a:xfrm>
            <a:prstGeom prst="rect">
              <a:avLst/>
            </a:prstGeom>
            <a:noFill/>
          </p:spPr>
          <p:txBody>
            <a:bodyPr wrap="none" rtlCol="0">
              <a:spAutoFit/>
            </a:bodyPr>
            <a:lstStyle/>
            <a:p>
              <a:r>
                <a:rPr lang="en-US" dirty="0" smtClean="0">
                  <a:solidFill>
                    <a:srgbClr val="FF0000"/>
                  </a:solidFill>
                </a:rPr>
                <a:t>Br: oxidation</a:t>
              </a:r>
              <a:endParaRPr lang="en-US" dirty="0">
                <a:solidFill>
                  <a:srgbClr val="FF0000"/>
                </a:solidFill>
              </a:endParaRPr>
            </a:p>
          </p:txBody>
        </p:sp>
      </p:grpSp>
      <p:grpSp>
        <p:nvGrpSpPr>
          <p:cNvPr id="45" name="Group 44"/>
          <p:cNvGrpSpPr/>
          <p:nvPr/>
        </p:nvGrpSpPr>
        <p:grpSpPr>
          <a:xfrm>
            <a:off x="2408136" y="2748427"/>
            <a:ext cx="7349775" cy="1450820"/>
            <a:chOff x="2408136" y="2510875"/>
            <a:chExt cx="7349775" cy="1450820"/>
          </a:xfrm>
        </p:grpSpPr>
        <p:grpSp>
          <p:nvGrpSpPr>
            <p:cNvPr id="42" name="Group 41"/>
            <p:cNvGrpSpPr/>
            <p:nvPr/>
          </p:nvGrpSpPr>
          <p:grpSpPr>
            <a:xfrm>
              <a:off x="2408136" y="2510875"/>
              <a:ext cx="7349775" cy="1420753"/>
              <a:chOff x="2408136" y="2510875"/>
              <a:chExt cx="7349775" cy="1420753"/>
            </a:xfrm>
          </p:grpSpPr>
          <p:pic>
            <p:nvPicPr>
              <p:cNvPr id="21" name="Picture 20"/>
              <p:cNvPicPr>
                <a:picLocks noChangeAspect="1"/>
              </p:cNvPicPr>
              <p:nvPr/>
            </p:nvPicPr>
            <p:blipFill>
              <a:blip r:embed="rId3"/>
              <a:stretch>
                <a:fillRect/>
              </a:stretch>
            </p:blipFill>
            <p:spPr>
              <a:xfrm>
                <a:off x="2408136" y="2709751"/>
                <a:ext cx="7349775" cy="1221877"/>
              </a:xfrm>
              <a:prstGeom prst="rect">
                <a:avLst/>
              </a:prstGeom>
            </p:spPr>
          </p:pic>
          <p:sp>
            <p:nvSpPr>
              <p:cNvPr id="22" name="TextBox 21"/>
              <p:cNvSpPr txBox="1"/>
              <p:nvPr/>
            </p:nvSpPr>
            <p:spPr>
              <a:xfrm>
                <a:off x="2476309" y="2575584"/>
                <a:ext cx="417102" cy="369332"/>
              </a:xfrm>
              <a:prstGeom prst="rect">
                <a:avLst/>
              </a:prstGeom>
              <a:noFill/>
            </p:spPr>
            <p:txBody>
              <a:bodyPr wrap="none" rtlCol="0">
                <a:spAutoFit/>
              </a:bodyPr>
              <a:lstStyle/>
              <a:p>
                <a:r>
                  <a:rPr lang="en-US" dirty="0" smtClean="0">
                    <a:solidFill>
                      <a:srgbClr val="FF0000"/>
                    </a:solidFill>
                  </a:rPr>
                  <a:t>+3</a:t>
                </a:r>
                <a:endParaRPr lang="en-US" dirty="0">
                  <a:solidFill>
                    <a:srgbClr val="FF0000"/>
                  </a:solidFill>
                </a:endParaRPr>
              </a:p>
            </p:txBody>
          </p:sp>
          <p:sp>
            <p:nvSpPr>
              <p:cNvPr id="23" name="TextBox 22"/>
              <p:cNvSpPr txBox="1"/>
              <p:nvPr/>
            </p:nvSpPr>
            <p:spPr>
              <a:xfrm>
                <a:off x="6295453" y="2510875"/>
                <a:ext cx="417102" cy="369332"/>
              </a:xfrm>
              <a:prstGeom prst="rect">
                <a:avLst/>
              </a:prstGeom>
              <a:noFill/>
            </p:spPr>
            <p:txBody>
              <a:bodyPr wrap="none" rtlCol="0">
                <a:spAutoFit/>
              </a:bodyPr>
              <a:lstStyle/>
              <a:p>
                <a:r>
                  <a:rPr lang="en-US" dirty="0" smtClean="0">
                    <a:solidFill>
                      <a:srgbClr val="FF0000"/>
                    </a:solidFill>
                  </a:rPr>
                  <a:t>+3</a:t>
                </a:r>
                <a:endParaRPr lang="en-US" dirty="0">
                  <a:solidFill>
                    <a:srgbClr val="FF0000"/>
                  </a:solidFill>
                </a:endParaRPr>
              </a:p>
            </p:txBody>
          </p:sp>
          <p:sp>
            <p:nvSpPr>
              <p:cNvPr id="24" name="TextBox 23"/>
              <p:cNvSpPr txBox="1"/>
              <p:nvPr/>
            </p:nvSpPr>
            <p:spPr>
              <a:xfrm>
                <a:off x="3250097" y="2585276"/>
                <a:ext cx="372218" cy="369332"/>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sp>
            <p:nvSpPr>
              <p:cNvPr id="25" name="TextBox 24"/>
              <p:cNvSpPr txBox="1"/>
              <p:nvPr/>
            </p:nvSpPr>
            <p:spPr>
              <a:xfrm>
                <a:off x="6916645" y="2555947"/>
                <a:ext cx="372218"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26" name="TextBox 25"/>
              <p:cNvSpPr txBox="1"/>
              <p:nvPr/>
            </p:nvSpPr>
            <p:spPr>
              <a:xfrm>
                <a:off x="4927577" y="2563995"/>
                <a:ext cx="372218"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27" name="TextBox 26"/>
              <p:cNvSpPr txBox="1"/>
              <p:nvPr/>
            </p:nvSpPr>
            <p:spPr>
              <a:xfrm>
                <a:off x="4537378" y="2563995"/>
                <a:ext cx="417102"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28" name="TextBox 27"/>
              <p:cNvSpPr txBox="1"/>
              <p:nvPr/>
            </p:nvSpPr>
            <p:spPr>
              <a:xfrm>
                <a:off x="8267973" y="2510875"/>
                <a:ext cx="417102"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29" name="TextBox 28"/>
              <p:cNvSpPr txBox="1"/>
              <p:nvPr/>
            </p:nvSpPr>
            <p:spPr>
              <a:xfrm>
                <a:off x="8777290" y="2525085"/>
                <a:ext cx="372218" cy="369332"/>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grpSp>
        <p:sp>
          <p:nvSpPr>
            <p:cNvPr id="30" name="TextBox 29"/>
            <p:cNvSpPr txBox="1"/>
            <p:nvPr/>
          </p:nvSpPr>
          <p:spPr>
            <a:xfrm>
              <a:off x="4927577" y="3592363"/>
              <a:ext cx="1179041" cy="369332"/>
            </a:xfrm>
            <a:prstGeom prst="rect">
              <a:avLst/>
            </a:prstGeom>
            <a:noFill/>
          </p:spPr>
          <p:txBody>
            <a:bodyPr wrap="none" rtlCol="0">
              <a:spAutoFit/>
            </a:bodyPr>
            <a:lstStyle/>
            <a:p>
              <a:r>
                <a:rPr lang="en-US" dirty="0" smtClean="0">
                  <a:solidFill>
                    <a:srgbClr val="FF0000"/>
                  </a:solidFill>
                </a:rPr>
                <a:t>Non-redox</a:t>
              </a:r>
              <a:endParaRPr lang="en-US" dirty="0">
                <a:solidFill>
                  <a:srgbClr val="FF0000"/>
                </a:solidFill>
              </a:endParaRPr>
            </a:p>
          </p:txBody>
        </p:sp>
      </p:grpSp>
      <p:grpSp>
        <p:nvGrpSpPr>
          <p:cNvPr id="44" name="Group 43"/>
          <p:cNvGrpSpPr/>
          <p:nvPr/>
        </p:nvGrpSpPr>
        <p:grpSpPr>
          <a:xfrm>
            <a:off x="2286501" y="4661287"/>
            <a:ext cx="7977560" cy="2097815"/>
            <a:chOff x="2286501" y="4484996"/>
            <a:chExt cx="7977560" cy="2097815"/>
          </a:xfrm>
        </p:grpSpPr>
        <p:pic>
          <p:nvPicPr>
            <p:cNvPr id="31" name="Picture 30"/>
            <p:cNvPicPr>
              <a:picLocks noChangeAspect="1"/>
            </p:cNvPicPr>
            <p:nvPr/>
          </p:nvPicPr>
          <p:blipFill>
            <a:blip r:embed="rId4"/>
            <a:stretch>
              <a:fillRect/>
            </a:stretch>
          </p:blipFill>
          <p:spPr>
            <a:xfrm>
              <a:off x="2286501" y="4590664"/>
              <a:ext cx="7977560" cy="1848459"/>
            </a:xfrm>
            <a:prstGeom prst="rect">
              <a:avLst/>
            </a:prstGeom>
          </p:spPr>
        </p:pic>
        <p:sp>
          <p:nvSpPr>
            <p:cNvPr id="32" name="TextBox 31"/>
            <p:cNvSpPr txBox="1"/>
            <p:nvPr/>
          </p:nvSpPr>
          <p:spPr>
            <a:xfrm>
              <a:off x="3966952" y="5011914"/>
              <a:ext cx="372218"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33" name="TextBox 32"/>
            <p:cNvSpPr txBox="1"/>
            <p:nvPr/>
          </p:nvSpPr>
          <p:spPr>
            <a:xfrm>
              <a:off x="3245257" y="5008373"/>
              <a:ext cx="417102"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34" name="TextBox 33"/>
            <p:cNvSpPr txBox="1"/>
            <p:nvPr/>
          </p:nvSpPr>
          <p:spPr>
            <a:xfrm>
              <a:off x="6275281" y="5002964"/>
              <a:ext cx="417102"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35" name="TextBox 34"/>
            <p:cNvSpPr txBox="1"/>
            <p:nvPr/>
          </p:nvSpPr>
          <p:spPr>
            <a:xfrm>
              <a:off x="6849241" y="5002964"/>
              <a:ext cx="372218" cy="369332"/>
            </a:xfrm>
            <a:prstGeom prst="rect">
              <a:avLst/>
            </a:prstGeom>
            <a:noFill/>
          </p:spPr>
          <p:txBody>
            <a:bodyPr wrap="none" rtlCol="0">
              <a:spAutoFit/>
            </a:bodyPr>
            <a:lstStyle/>
            <a:p>
              <a:r>
                <a:rPr lang="en-US" dirty="0" smtClean="0">
                  <a:solidFill>
                    <a:srgbClr val="FF0000"/>
                  </a:solidFill>
                </a:rPr>
                <a:t>-2</a:t>
              </a:r>
              <a:endParaRPr lang="en-US" dirty="0">
                <a:solidFill>
                  <a:srgbClr val="FF0000"/>
                </a:solidFill>
              </a:endParaRPr>
            </a:p>
          </p:txBody>
        </p:sp>
        <p:sp>
          <p:nvSpPr>
            <p:cNvPr id="36" name="TextBox 35"/>
            <p:cNvSpPr txBox="1"/>
            <p:nvPr/>
          </p:nvSpPr>
          <p:spPr>
            <a:xfrm>
              <a:off x="8139968" y="4882341"/>
              <a:ext cx="301686" cy="369332"/>
            </a:xfrm>
            <a:prstGeom prst="rect">
              <a:avLst/>
            </a:prstGeom>
            <a:noFill/>
          </p:spPr>
          <p:txBody>
            <a:bodyPr wrap="none" rtlCol="0">
              <a:spAutoFit/>
            </a:bodyPr>
            <a:lstStyle/>
            <a:p>
              <a:r>
                <a:rPr lang="en-US" dirty="0" smtClean="0">
                  <a:solidFill>
                    <a:srgbClr val="FF0000"/>
                  </a:solidFill>
                </a:rPr>
                <a:t>0</a:t>
              </a:r>
              <a:endParaRPr lang="en-US" dirty="0">
                <a:solidFill>
                  <a:srgbClr val="FF0000"/>
                </a:solidFill>
              </a:endParaRPr>
            </a:p>
          </p:txBody>
        </p:sp>
        <p:cxnSp>
          <p:nvCxnSpPr>
            <p:cNvPr id="37" name="Straight Arrow Connector 36"/>
            <p:cNvCxnSpPr/>
            <p:nvPr/>
          </p:nvCxnSpPr>
          <p:spPr>
            <a:xfrm>
              <a:off x="4042239" y="6151747"/>
              <a:ext cx="317922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891376" y="6213479"/>
              <a:ext cx="1412759" cy="369332"/>
            </a:xfrm>
            <a:prstGeom prst="rect">
              <a:avLst/>
            </a:prstGeom>
            <a:noFill/>
          </p:spPr>
          <p:txBody>
            <a:bodyPr wrap="none" rtlCol="0">
              <a:spAutoFit/>
            </a:bodyPr>
            <a:lstStyle/>
            <a:p>
              <a:r>
                <a:rPr lang="en-US" dirty="0" smtClean="0">
                  <a:solidFill>
                    <a:srgbClr val="FF0000"/>
                  </a:solidFill>
                </a:rPr>
                <a:t>O: reduction</a:t>
              </a:r>
              <a:endParaRPr lang="en-US" dirty="0">
                <a:solidFill>
                  <a:srgbClr val="FF0000"/>
                </a:solidFill>
              </a:endParaRPr>
            </a:p>
          </p:txBody>
        </p:sp>
        <p:cxnSp>
          <p:nvCxnSpPr>
            <p:cNvPr id="40" name="Straight Arrow Connector 39"/>
            <p:cNvCxnSpPr/>
            <p:nvPr/>
          </p:nvCxnSpPr>
          <p:spPr>
            <a:xfrm>
              <a:off x="4114514" y="4882341"/>
              <a:ext cx="434443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771664" y="4484996"/>
              <a:ext cx="1325812" cy="369332"/>
            </a:xfrm>
            <a:prstGeom prst="rect">
              <a:avLst/>
            </a:prstGeom>
            <a:noFill/>
          </p:spPr>
          <p:txBody>
            <a:bodyPr wrap="none" rtlCol="0">
              <a:spAutoFit/>
            </a:bodyPr>
            <a:lstStyle/>
            <a:p>
              <a:r>
                <a:rPr lang="en-US" dirty="0" smtClean="0">
                  <a:solidFill>
                    <a:srgbClr val="FF0000"/>
                  </a:solidFill>
                </a:rPr>
                <a:t>O: oxidation</a:t>
              </a:r>
              <a:endParaRPr lang="en-US" dirty="0">
                <a:solidFill>
                  <a:srgbClr val="FF0000"/>
                </a:solidFill>
              </a:endParaRPr>
            </a:p>
          </p:txBody>
        </p:sp>
      </p:grpSp>
    </p:spTree>
    <p:extLst>
      <p:ext uri="{BB962C8B-B14F-4D97-AF65-F5344CB8AC3E}">
        <p14:creationId xmlns:p14="http://schemas.microsoft.com/office/powerpoint/2010/main" val="220529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9538" y="274320"/>
            <a:ext cx="4779266" cy="3200400"/>
          </a:xfrm>
          <a:prstGeom prst="rect">
            <a:avLst/>
          </a:prstGeom>
        </p:spPr>
      </p:pic>
      <p:sp>
        <p:nvSpPr>
          <p:cNvPr id="4" name="Rectangle 3"/>
          <p:cNvSpPr/>
          <p:nvPr/>
        </p:nvSpPr>
        <p:spPr>
          <a:xfrm>
            <a:off x="5292436" y="861399"/>
            <a:ext cx="6096000" cy="830997"/>
          </a:xfrm>
          <a:prstGeom prst="rect">
            <a:avLst/>
          </a:prstGeom>
        </p:spPr>
        <p:txBody>
          <a:bodyPr>
            <a:spAutoFit/>
          </a:bodyPr>
          <a:lstStyle/>
          <a:p>
            <a:pPr algn="just"/>
            <a:r>
              <a:rPr lang="en-US" altLang="ko-KR" sz="2400" dirty="0" smtClean="0">
                <a:solidFill>
                  <a:srgbClr val="383838"/>
                </a:solidFill>
                <a:latin typeface="Georgia" panose="02040502050405020303" pitchFamily="18" charset="0"/>
              </a:rPr>
              <a:t>Food </a:t>
            </a:r>
            <a:r>
              <a:rPr lang="en-US" altLang="ko-KR" sz="2400" dirty="0">
                <a:solidFill>
                  <a:srgbClr val="383838"/>
                </a:solidFill>
                <a:latin typeface="Georgia" panose="02040502050405020303" pitchFamily="18" charset="0"/>
              </a:rPr>
              <a:t>that we consume is converted into energy by redox reactions only</a:t>
            </a:r>
            <a:endParaRPr lang="ko-KR" altLang="en-US" sz="2400" dirty="0"/>
          </a:p>
        </p:txBody>
      </p:sp>
      <p:sp>
        <p:nvSpPr>
          <p:cNvPr id="5" name="Rectangle 4"/>
          <p:cNvSpPr/>
          <p:nvPr/>
        </p:nvSpPr>
        <p:spPr>
          <a:xfrm>
            <a:off x="5292436" y="1942053"/>
            <a:ext cx="6096000" cy="1200329"/>
          </a:xfrm>
          <a:prstGeom prst="rect">
            <a:avLst/>
          </a:prstGeom>
        </p:spPr>
        <p:txBody>
          <a:bodyPr>
            <a:spAutoFit/>
          </a:bodyPr>
          <a:lstStyle/>
          <a:p>
            <a:pPr algn="just"/>
            <a:r>
              <a:rPr lang="en-US" altLang="ko-KR" sz="2400" dirty="0">
                <a:solidFill>
                  <a:srgbClr val="383838"/>
                </a:solidFill>
                <a:latin typeface="Georgia" panose="02040502050405020303" pitchFamily="18" charset="0"/>
              </a:rPr>
              <a:t>During the process of respiration, the carbon-dioxide is reduced whereas the water is </a:t>
            </a:r>
            <a:r>
              <a:rPr lang="en-US" altLang="ko-KR" sz="2400" dirty="0" smtClean="0">
                <a:solidFill>
                  <a:srgbClr val="383838"/>
                </a:solidFill>
                <a:latin typeface="Georgia" panose="02040502050405020303" pitchFamily="18" charset="0"/>
              </a:rPr>
              <a:t>oxidized </a:t>
            </a:r>
            <a:r>
              <a:rPr lang="en-US" altLang="ko-KR" sz="2400" dirty="0">
                <a:solidFill>
                  <a:srgbClr val="383838"/>
                </a:solidFill>
                <a:latin typeface="Georgia" panose="02040502050405020303" pitchFamily="18" charset="0"/>
              </a:rPr>
              <a:t>to form oxygen</a:t>
            </a:r>
            <a:endParaRPr lang="ko-KR" altLang="en-US" sz="2400" dirty="0"/>
          </a:p>
        </p:txBody>
      </p:sp>
      <p:pic>
        <p:nvPicPr>
          <p:cNvPr id="6" name="Picture 5"/>
          <p:cNvPicPr>
            <a:picLocks noChangeAspect="1"/>
          </p:cNvPicPr>
          <p:nvPr/>
        </p:nvPicPr>
        <p:blipFill rotWithShape="1">
          <a:blip r:embed="rId3"/>
          <a:srcRect b="6142"/>
          <a:stretch/>
        </p:blipFill>
        <p:spPr>
          <a:xfrm>
            <a:off x="399538" y="3399905"/>
            <a:ext cx="4698425" cy="3291840"/>
          </a:xfrm>
          <a:prstGeom prst="rect">
            <a:avLst/>
          </a:prstGeom>
        </p:spPr>
      </p:pic>
      <p:sp>
        <p:nvSpPr>
          <p:cNvPr id="7" name="Rectangle 6"/>
          <p:cNvSpPr/>
          <p:nvPr/>
        </p:nvSpPr>
        <p:spPr>
          <a:xfrm>
            <a:off x="5422693" y="4750009"/>
            <a:ext cx="6096000" cy="1938992"/>
          </a:xfrm>
          <a:prstGeom prst="rect">
            <a:avLst/>
          </a:prstGeom>
        </p:spPr>
        <p:txBody>
          <a:bodyPr>
            <a:spAutoFit/>
          </a:bodyPr>
          <a:lstStyle/>
          <a:p>
            <a:pPr algn="just"/>
            <a:endParaRPr lang="en-US" altLang="ko-KR" sz="2000" dirty="0">
              <a:solidFill>
                <a:srgbClr val="383838"/>
              </a:solidFill>
              <a:latin typeface="Georgia" panose="02040502050405020303" pitchFamily="18" charset="0"/>
            </a:endParaRPr>
          </a:p>
          <a:p>
            <a:pPr algn="just"/>
            <a:endParaRPr lang="en-US" altLang="ko-KR" sz="2000" dirty="0" smtClean="0">
              <a:solidFill>
                <a:srgbClr val="383838"/>
              </a:solidFill>
              <a:latin typeface="Georgia" panose="02040502050405020303" pitchFamily="18" charset="0"/>
            </a:endParaRPr>
          </a:p>
          <a:p>
            <a:pPr algn="just"/>
            <a:r>
              <a:rPr lang="en-US" altLang="ko-KR" sz="2000" dirty="0" smtClean="0">
                <a:solidFill>
                  <a:srgbClr val="383838"/>
                </a:solidFill>
                <a:latin typeface="Georgia" panose="02040502050405020303" pitchFamily="18" charset="0"/>
              </a:rPr>
              <a:t>The </a:t>
            </a:r>
            <a:r>
              <a:rPr lang="en-US" altLang="ko-KR" sz="2000" dirty="0">
                <a:solidFill>
                  <a:srgbClr val="383838"/>
                </a:solidFill>
                <a:latin typeface="Georgia" panose="02040502050405020303" pitchFamily="18" charset="0"/>
              </a:rPr>
              <a:t>oxygen present in the atmosphere bonds with carbon and hydrogen present in the compound being burned</a:t>
            </a:r>
            <a:r>
              <a:rPr lang="en-US" altLang="ko-KR" sz="2000" dirty="0" smtClean="0">
                <a:solidFill>
                  <a:srgbClr val="383838"/>
                </a:solidFill>
                <a:latin typeface="Georgia" panose="02040502050405020303" pitchFamily="18" charset="0"/>
              </a:rPr>
              <a:t>. </a:t>
            </a:r>
          </a:p>
          <a:p>
            <a:pPr algn="just"/>
            <a:r>
              <a:rPr lang="en-US" altLang="ko-KR" sz="2000" dirty="0" smtClean="0">
                <a:solidFill>
                  <a:srgbClr val="383838"/>
                </a:solidFill>
                <a:latin typeface="Georgia" panose="02040502050405020303" pitchFamily="18" charset="0"/>
              </a:rPr>
              <a:t>The oxygen-reduced, the compound-oxidized</a:t>
            </a:r>
            <a:endParaRPr lang="ko-KR" altLang="en-US" sz="2000" dirty="0"/>
          </a:p>
        </p:txBody>
      </p:sp>
      <p:sp>
        <p:nvSpPr>
          <p:cNvPr id="9" name="Rectangle 8"/>
          <p:cNvSpPr/>
          <p:nvPr/>
        </p:nvSpPr>
        <p:spPr>
          <a:xfrm>
            <a:off x="5422693" y="3789920"/>
            <a:ext cx="6514383" cy="769441"/>
          </a:xfrm>
          <a:prstGeom prst="rect">
            <a:avLst/>
          </a:prstGeom>
        </p:spPr>
        <p:txBody>
          <a:bodyPr wrap="square">
            <a:spAutoFit/>
          </a:bodyPr>
          <a:lstStyle/>
          <a:p>
            <a:r>
              <a:rPr lang="en-US" altLang="ko-KR" sz="2200" dirty="0" smtClean="0"/>
              <a:t>Combustion </a:t>
            </a:r>
            <a:r>
              <a:rPr lang="en-US" altLang="ko-KR" sz="2200" dirty="0"/>
              <a:t>of </a:t>
            </a:r>
            <a:r>
              <a:rPr lang="en-US" altLang="ko-KR" sz="2200" dirty="0" smtClean="0"/>
              <a:t>octane</a:t>
            </a:r>
            <a:r>
              <a:rPr lang="en-US" altLang="ko-KR" sz="2200" dirty="0"/>
              <a:t> </a:t>
            </a:r>
            <a:r>
              <a:rPr lang="en-US" altLang="ko-KR" sz="2200" dirty="0" smtClean="0"/>
              <a:t>(H-C), a </a:t>
            </a:r>
            <a:r>
              <a:rPr lang="en-US" altLang="ko-KR" sz="2200" dirty="0"/>
              <a:t>component of </a:t>
            </a:r>
            <a:r>
              <a:rPr lang="en-US" altLang="ko-KR" sz="2200" dirty="0" smtClean="0"/>
              <a:t>gasoline,</a:t>
            </a:r>
          </a:p>
          <a:p>
            <a:r>
              <a:rPr lang="en-US" altLang="ko-KR" sz="2200" dirty="0" smtClean="0"/>
              <a:t>occurs </a:t>
            </a:r>
            <a:r>
              <a:rPr lang="en-US" altLang="ko-KR" sz="2200" dirty="0"/>
              <a:t>in the engine of most </a:t>
            </a:r>
            <a:r>
              <a:rPr lang="en-US" altLang="ko-KR" sz="2200" dirty="0" smtClean="0"/>
              <a:t>cars</a:t>
            </a:r>
            <a:endParaRPr lang="ko-KR" altLang="en-US" sz="2200" dirty="0"/>
          </a:p>
        </p:txBody>
      </p:sp>
      <p:pic>
        <p:nvPicPr>
          <p:cNvPr id="10" name="Picture 9"/>
          <p:cNvPicPr>
            <a:picLocks noChangeAspect="1"/>
          </p:cNvPicPr>
          <p:nvPr/>
        </p:nvPicPr>
        <p:blipFill>
          <a:blip r:embed="rId4"/>
          <a:stretch>
            <a:fillRect/>
          </a:stretch>
        </p:blipFill>
        <p:spPr>
          <a:xfrm>
            <a:off x="6230218" y="4750009"/>
            <a:ext cx="4680235" cy="548640"/>
          </a:xfrm>
          <a:prstGeom prst="rect">
            <a:avLst/>
          </a:prstGeom>
        </p:spPr>
      </p:pic>
    </p:spTree>
    <p:extLst>
      <p:ext uri="{BB962C8B-B14F-4D97-AF65-F5344CB8AC3E}">
        <p14:creationId xmlns:p14="http://schemas.microsoft.com/office/powerpoint/2010/main" val="3112657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229" y="418147"/>
            <a:ext cx="6452092" cy="5852160"/>
          </a:xfrm>
          <a:prstGeom prst="rect">
            <a:avLst/>
          </a:prstGeom>
        </p:spPr>
      </p:pic>
      <p:sp>
        <p:nvSpPr>
          <p:cNvPr id="3" name="Rectangle 2"/>
          <p:cNvSpPr/>
          <p:nvPr/>
        </p:nvSpPr>
        <p:spPr>
          <a:xfrm>
            <a:off x="6799321" y="1007328"/>
            <a:ext cx="5013064" cy="5262979"/>
          </a:xfrm>
          <a:prstGeom prst="rect">
            <a:avLst/>
          </a:prstGeom>
        </p:spPr>
        <p:txBody>
          <a:bodyPr wrap="square">
            <a:spAutoFit/>
          </a:bodyPr>
          <a:lstStyle/>
          <a:p>
            <a:pPr algn="just"/>
            <a:r>
              <a:rPr lang="en-US" altLang="ko-KR" sz="2400" dirty="0">
                <a:solidFill>
                  <a:srgbClr val="383838"/>
                </a:solidFill>
                <a:latin typeface="Georgia" panose="02040502050405020303" pitchFamily="18" charset="0"/>
              </a:rPr>
              <a:t>The process of photosynthesis takes place in the leaves of the plants. </a:t>
            </a:r>
            <a:endParaRPr lang="en-US" altLang="ko-KR" sz="2400" dirty="0" smtClean="0">
              <a:solidFill>
                <a:srgbClr val="383838"/>
              </a:solidFill>
              <a:latin typeface="Georgia" panose="02040502050405020303" pitchFamily="18" charset="0"/>
            </a:endParaRPr>
          </a:p>
          <a:p>
            <a:pPr algn="just"/>
            <a:endParaRPr lang="en-US" altLang="ko-KR" sz="2400" dirty="0" smtClean="0">
              <a:solidFill>
                <a:srgbClr val="383838"/>
              </a:solidFill>
              <a:latin typeface="Georgia" panose="02040502050405020303" pitchFamily="18" charset="0"/>
            </a:endParaRPr>
          </a:p>
          <a:p>
            <a:pPr algn="just"/>
            <a:r>
              <a:rPr lang="en-US" altLang="ko-KR" sz="2400" dirty="0" smtClean="0">
                <a:solidFill>
                  <a:srgbClr val="383838"/>
                </a:solidFill>
                <a:latin typeface="Georgia" panose="02040502050405020303" pitchFamily="18" charset="0"/>
              </a:rPr>
              <a:t>Carbon </a:t>
            </a:r>
            <a:r>
              <a:rPr lang="en-US" altLang="ko-KR" sz="2400" dirty="0">
                <a:solidFill>
                  <a:srgbClr val="383838"/>
                </a:solidFill>
                <a:latin typeface="Georgia" panose="02040502050405020303" pitchFamily="18" charset="0"/>
              </a:rPr>
              <a:t>dioxide and water combine in the presence of sunlight to release oxygen and glucose. </a:t>
            </a:r>
            <a:endParaRPr lang="en-US" altLang="ko-KR" sz="2400" dirty="0" smtClean="0">
              <a:solidFill>
                <a:srgbClr val="383838"/>
              </a:solidFill>
              <a:latin typeface="Georgia" panose="02040502050405020303" pitchFamily="18" charset="0"/>
            </a:endParaRPr>
          </a:p>
          <a:p>
            <a:pPr algn="just"/>
            <a:endParaRPr lang="en-US" altLang="ko-KR" sz="2400" dirty="0" smtClean="0">
              <a:solidFill>
                <a:srgbClr val="383838"/>
              </a:solidFill>
              <a:latin typeface="Georgia" panose="02040502050405020303" pitchFamily="18" charset="0"/>
            </a:endParaRPr>
          </a:p>
          <a:p>
            <a:pPr algn="just"/>
            <a:r>
              <a:rPr lang="en-US" altLang="ko-KR" sz="2400" dirty="0" smtClean="0">
                <a:solidFill>
                  <a:srgbClr val="383838"/>
                </a:solidFill>
                <a:latin typeface="Georgia" panose="02040502050405020303" pitchFamily="18" charset="0"/>
              </a:rPr>
              <a:t>The </a:t>
            </a:r>
            <a:r>
              <a:rPr lang="en-US" altLang="ko-KR" sz="2400" dirty="0">
                <a:solidFill>
                  <a:srgbClr val="383838"/>
                </a:solidFill>
                <a:latin typeface="Georgia" panose="02040502050405020303" pitchFamily="18" charset="0"/>
              </a:rPr>
              <a:t>glucose which is formed in the whole process of photosynthesis is used to fuel the metabolic reactions of the plants. </a:t>
            </a:r>
            <a:endParaRPr lang="en-US" altLang="ko-KR" sz="2400" dirty="0" smtClean="0">
              <a:solidFill>
                <a:srgbClr val="383838"/>
              </a:solidFill>
              <a:latin typeface="Georgia" panose="02040502050405020303" pitchFamily="18" charset="0"/>
            </a:endParaRPr>
          </a:p>
          <a:p>
            <a:pPr algn="just"/>
            <a:endParaRPr lang="en-US" altLang="ko-KR" sz="2400" dirty="0">
              <a:solidFill>
                <a:srgbClr val="383838"/>
              </a:solidFill>
              <a:latin typeface="Georgia" panose="02040502050405020303" pitchFamily="18" charset="0"/>
            </a:endParaRPr>
          </a:p>
          <a:p>
            <a:pPr algn="just"/>
            <a:r>
              <a:rPr lang="en-US" altLang="ko-KR" sz="2400" dirty="0" smtClean="0">
                <a:solidFill>
                  <a:srgbClr val="383838"/>
                </a:solidFill>
                <a:latin typeface="Georgia" panose="02040502050405020303" pitchFamily="18" charset="0"/>
              </a:rPr>
              <a:t>In </a:t>
            </a:r>
            <a:r>
              <a:rPr lang="en-US" altLang="ko-KR" sz="2400" dirty="0">
                <a:solidFill>
                  <a:srgbClr val="383838"/>
                </a:solidFill>
                <a:latin typeface="Georgia" panose="02040502050405020303" pitchFamily="18" charset="0"/>
              </a:rPr>
              <a:t>photosynthesis, water is </a:t>
            </a:r>
            <a:r>
              <a:rPr lang="en-US" altLang="ko-KR" sz="2400" dirty="0" err="1">
                <a:solidFill>
                  <a:srgbClr val="383838"/>
                </a:solidFill>
                <a:latin typeface="Georgia" panose="02040502050405020303" pitchFamily="18" charset="0"/>
              </a:rPr>
              <a:t>oxidised</a:t>
            </a:r>
            <a:r>
              <a:rPr lang="en-US" altLang="ko-KR" sz="2400" dirty="0">
                <a:solidFill>
                  <a:srgbClr val="383838"/>
                </a:solidFill>
                <a:latin typeface="Georgia" panose="02040502050405020303" pitchFamily="18" charset="0"/>
              </a:rPr>
              <a:t> and carbon dioxide is reduced.</a:t>
            </a:r>
            <a:endParaRPr lang="ko-KR" altLang="en-US" sz="2400" dirty="0"/>
          </a:p>
        </p:txBody>
      </p:sp>
    </p:spTree>
    <p:extLst>
      <p:ext uri="{BB962C8B-B14F-4D97-AF65-F5344CB8AC3E}">
        <p14:creationId xmlns:p14="http://schemas.microsoft.com/office/powerpoint/2010/main" val="1736180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9246" y="544831"/>
            <a:ext cx="3803904" cy="2926080"/>
          </a:xfrm>
          <a:prstGeom prst="rect">
            <a:avLst/>
          </a:prstGeom>
        </p:spPr>
      </p:pic>
      <p:pic>
        <p:nvPicPr>
          <p:cNvPr id="3" name="Picture 2"/>
          <p:cNvPicPr>
            <a:picLocks noChangeAspect="1"/>
          </p:cNvPicPr>
          <p:nvPr/>
        </p:nvPicPr>
        <p:blipFill>
          <a:blip r:embed="rId3"/>
          <a:stretch>
            <a:fillRect/>
          </a:stretch>
        </p:blipFill>
        <p:spPr>
          <a:xfrm>
            <a:off x="549246" y="182881"/>
            <a:ext cx="1390650" cy="361950"/>
          </a:xfrm>
          <a:prstGeom prst="rect">
            <a:avLst/>
          </a:prstGeom>
        </p:spPr>
      </p:pic>
      <p:sp>
        <p:nvSpPr>
          <p:cNvPr id="4" name="Rectangle 3"/>
          <p:cNvSpPr/>
          <p:nvPr/>
        </p:nvSpPr>
        <p:spPr>
          <a:xfrm>
            <a:off x="4828637" y="909637"/>
            <a:ext cx="7000373" cy="1631216"/>
          </a:xfrm>
          <a:prstGeom prst="rect">
            <a:avLst/>
          </a:prstGeom>
        </p:spPr>
        <p:txBody>
          <a:bodyPr wrap="square">
            <a:spAutoFit/>
          </a:bodyPr>
          <a:lstStyle/>
          <a:p>
            <a:pPr algn="just"/>
            <a:r>
              <a:rPr lang="en-US" altLang="ko-KR" sz="2000" dirty="0" smtClean="0">
                <a:solidFill>
                  <a:srgbClr val="383838"/>
                </a:solidFill>
                <a:latin typeface="Georgia" panose="02040502050405020303" pitchFamily="18" charset="0"/>
              </a:rPr>
              <a:t>On </a:t>
            </a:r>
            <a:r>
              <a:rPr lang="en-US" altLang="ko-KR" sz="2000" dirty="0">
                <a:solidFill>
                  <a:srgbClr val="383838"/>
                </a:solidFill>
                <a:latin typeface="Georgia" panose="02040502050405020303" pitchFamily="18" charset="0"/>
              </a:rPr>
              <a:t>contact with a metal, say, an iron door, </a:t>
            </a:r>
            <a:r>
              <a:rPr lang="en-US" altLang="ko-KR" sz="2000" dirty="0" smtClean="0">
                <a:solidFill>
                  <a:srgbClr val="383838"/>
                </a:solidFill>
                <a:latin typeface="Georgia" panose="02040502050405020303" pitchFamily="18" charset="0"/>
              </a:rPr>
              <a:t>some </a:t>
            </a:r>
            <a:r>
              <a:rPr lang="en-US" altLang="ko-KR" sz="2000" dirty="0">
                <a:solidFill>
                  <a:srgbClr val="383838"/>
                </a:solidFill>
                <a:latin typeface="Georgia" panose="02040502050405020303" pitchFamily="18" charset="0"/>
              </a:rPr>
              <a:t>of the oxygen atoms present in water </a:t>
            </a:r>
            <a:r>
              <a:rPr lang="en-US" altLang="ko-KR" sz="2000" dirty="0" smtClean="0">
                <a:solidFill>
                  <a:srgbClr val="383838"/>
                </a:solidFill>
                <a:latin typeface="Georgia" panose="02040502050405020303" pitchFamily="18" charset="0"/>
              </a:rPr>
              <a:t>oxidize </a:t>
            </a:r>
            <a:r>
              <a:rPr lang="en-US" altLang="ko-KR" sz="2000" dirty="0">
                <a:solidFill>
                  <a:srgbClr val="383838"/>
                </a:solidFill>
                <a:latin typeface="Georgia" panose="02040502050405020303" pitchFamily="18" charset="0"/>
              </a:rPr>
              <a:t>iron </a:t>
            </a:r>
            <a:r>
              <a:rPr lang="en-US" altLang="ko-KR" sz="2000" dirty="0" smtClean="0">
                <a:solidFill>
                  <a:srgbClr val="383838"/>
                </a:solidFill>
                <a:latin typeface="Georgia" panose="02040502050405020303" pitchFamily="18" charset="0"/>
              </a:rPr>
              <a:t>and</a:t>
            </a:r>
            <a:r>
              <a:rPr lang="en-US" altLang="ko-KR" sz="2000" dirty="0">
                <a:solidFill>
                  <a:srgbClr val="383838"/>
                </a:solidFill>
                <a:latin typeface="Georgia" panose="02040502050405020303" pitchFamily="18" charset="0"/>
              </a:rPr>
              <a:t>, thereby, lead to the generation of free hydrogen ions. The hydrogen ions generated combine with oxygen to yield water, and the whole cycle begins once again.</a:t>
            </a:r>
            <a:endParaRPr lang="ko-KR" altLang="en-US" sz="2000" dirty="0"/>
          </a:p>
        </p:txBody>
      </p:sp>
      <p:pic>
        <p:nvPicPr>
          <p:cNvPr id="5" name="Picture 4"/>
          <p:cNvPicPr>
            <a:picLocks noChangeAspect="1"/>
          </p:cNvPicPr>
          <p:nvPr/>
        </p:nvPicPr>
        <p:blipFill>
          <a:blip r:embed="rId4"/>
          <a:stretch>
            <a:fillRect/>
          </a:stretch>
        </p:blipFill>
        <p:spPr>
          <a:xfrm>
            <a:off x="549246" y="3836671"/>
            <a:ext cx="4262586" cy="2926080"/>
          </a:xfrm>
          <a:prstGeom prst="rect">
            <a:avLst/>
          </a:prstGeom>
        </p:spPr>
      </p:pic>
      <p:pic>
        <p:nvPicPr>
          <p:cNvPr id="6" name="Picture 5"/>
          <p:cNvPicPr>
            <a:picLocks noChangeAspect="1"/>
          </p:cNvPicPr>
          <p:nvPr/>
        </p:nvPicPr>
        <p:blipFill>
          <a:blip r:embed="rId5"/>
          <a:stretch>
            <a:fillRect/>
          </a:stretch>
        </p:blipFill>
        <p:spPr>
          <a:xfrm>
            <a:off x="630208" y="3499486"/>
            <a:ext cx="1228725" cy="333375"/>
          </a:xfrm>
          <a:prstGeom prst="rect">
            <a:avLst/>
          </a:prstGeom>
        </p:spPr>
      </p:pic>
      <p:sp>
        <p:nvSpPr>
          <p:cNvPr id="7" name="Rectangle 6"/>
          <p:cNvSpPr/>
          <p:nvPr/>
        </p:nvSpPr>
        <p:spPr>
          <a:xfrm>
            <a:off x="4828638" y="4006816"/>
            <a:ext cx="7000372" cy="1323439"/>
          </a:xfrm>
          <a:prstGeom prst="rect">
            <a:avLst/>
          </a:prstGeom>
        </p:spPr>
        <p:txBody>
          <a:bodyPr wrap="square">
            <a:spAutoFit/>
          </a:bodyPr>
          <a:lstStyle/>
          <a:p>
            <a:pPr algn="just"/>
            <a:r>
              <a:rPr lang="en-US" altLang="ko-KR" sz="2000" dirty="0">
                <a:solidFill>
                  <a:srgbClr val="383838"/>
                </a:solidFill>
                <a:latin typeface="Georgia" panose="02040502050405020303" pitchFamily="18" charset="0"/>
              </a:rPr>
              <a:t>Hydrogen peroxide, the most commonly used </a:t>
            </a:r>
            <a:r>
              <a:rPr lang="en-US" altLang="ko-KR" sz="2000" dirty="0" smtClean="0">
                <a:solidFill>
                  <a:srgbClr val="383838"/>
                </a:solidFill>
                <a:latin typeface="Georgia" panose="02040502050405020303" pitchFamily="18" charset="0"/>
              </a:rPr>
              <a:t>antiseptic.</a:t>
            </a:r>
          </a:p>
          <a:p>
            <a:pPr algn="just"/>
            <a:r>
              <a:rPr lang="en-US" altLang="ko-KR" sz="2000" dirty="0" smtClean="0">
                <a:solidFill>
                  <a:srgbClr val="383838"/>
                </a:solidFill>
                <a:latin typeface="Georgia" panose="02040502050405020303" pitchFamily="18" charset="0"/>
              </a:rPr>
              <a:t>It </a:t>
            </a:r>
            <a:r>
              <a:rPr lang="en-US" altLang="ko-KR" sz="2000" dirty="0">
                <a:solidFill>
                  <a:srgbClr val="383838"/>
                </a:solidFill>
                <a:latin typeface="Georgia" panose="02040502050405020303" pitchFamily="18" charset="0"/>
              </a:rPr>
              <a:t>oxidizes </a:t>
            </a:r>
            <a:r>
              <a:rPr lang="en-US" altLang="ko-KR" sz="2000" dirty="0" smtClean="0">
                <a:solidFill>
                  <a:srgbClr val="383838"/>
                </a:solidFill>
                <a:latin typeface="Georgia" panose="02040502050405020303" pitchFamily="18" charset="0"/>
              </a:rPr>
              <a:t>necrotic matter </a:t>
            </a:r>
            <a:r>
              <a:rPr lang="en-US" altLang="ko-KR" sz="2000" dirty="0">
                <a:solidFill>
                  <a:srgbClr val="383838"/>
                </a:solidFill>
                <a:latin typeface="Georgia" panose="02040502050405020303" pitchFamily="18" charset="0"/>
              </a:rPr>
              <a:t>and </a:t>
            </a:r>
            <a:r>
              <a:rPr lang="en-US" altLang="ko-KR" sz="2000" dirty="0" smtClean="0">
                <a:solidFill>
                  <a:srgbClr val="383838"/>
                </a:solidFill>
                <a:latin typeface="Georgia" panose="02040502050405020303" pitchFamily="18" charset="0"/>
              </a:rPr>
              <a:t>bacteria and helps </a:t>
            </a:r>
            <a:r>
              <a:rPr lang="en-US" altLang="ko-KR" sz="2000" dirty="0">
                <a:solidFill>
                  <a:srgbClr val="383838"/>
                </a:solidFill>
                <a:latin typeface="Georgia" panose="02040502050405020303" pitchFamily="18" charset="0"/>
              </a:rPr>
              <a:t>in removal as well as the </a:t>
            </a:r>
            <a:r>
              <a:rPr lang="en-US" altLang="ko-KR" sz="2000" dirty="0" smtClean="0">
                <a:solidFill>
                  <a:srgbClr val="383838"/>
                </a:solidFill>
                <a:latin typeface="Georgia" panose="02040502050405020303" pitchFamily="18" charset="0"/>
              </a:rPr>
              <a:t>loosening </a:t>
            </a:r>
            <a:r>
              <a:rPr lang="en-US" altLang="ko-KR" sz="2000" dirty="0">
                <a:solidFill>
                  <a:srgbClr val="383838"/>
                </a:solidFill>
                <a:latin typeface="Georgia" panose="02040502050405020303" pitchFamily="18" charset="0"/>
              </a:rPr>
              <a:t>of the slough, ear wax, </a:t>
            </a:r>
            <a:r>
              <a:rPr lang="en-US" altLang="ko-KR" sz="2000" dirty="0" err="1" smtClean="0">
                <a:solidFill>
                  <a:srgbClr val="383838"/>
                </a:solidFill>
                <a:latin typeface="Georgia" panose="02040502050405020303" pitchFamily="18" charset="0"/>
              </a:rPr>
              <a:t>etc</a:t>
            </a:r>
            <a:r>
              <a:rPr lang="en-US" altLang="ko-KR" sz="2000" dirty="0" smtClean="0">
                <a:solidFill>
                  <a:srgbClr val="383838"/>
                </a:solidFill>
                <a:latin typeface="Georgia" panose="02040502050405020303" pitchFamily="18" charset="0"/>
              </a:rPr>
              <a:t> by </a:t>
            </a:r>
            <a:r>
              <a:rPr lang="en-US" altLang="ko-KR" sz="2000" dirty="0">
                <a:solidFill>
                  <a:srgbClr val="383838"/>
                </a:solidFill>
                <a:latin typeface="Georgia" panose="02040502050405020303" pitchFamily="18" charset="0"/>
              </a:rPr>
              <a:t>the liberation of oxygen in the presence of water.</a:t>
            </a:r>
            <a:endParaRPr lang="ko-KR" altLang="en-US" sz="2000" dirty="0"/>
          </a:p>
        </p:txBody>
      </p:sp>
      <p:sp>
        <p:nvSpPr>
          <p:cNvPr id="9" name="Rectangle 8"/>
          <p:cNvSpPr/>
          <p:nvPr/>
        </p:nvSpPr>
        <p:spPr>
          <a:xfrm>
            <a:off x="4934988" y="6096944"/>
            <a:ext cx="7093528" cy="400110"/>
          </a:xfrm>
          <a:prstGeom prst="rect">
            <a:avLst/>
          </a:prstGeom>
        </p:spPr>
        <p:txBody>
          <a:bodyPr wrap="square">
            <a:spAutoFit/>
          </a:bodyPr>
          <a:lstStyle/>
          <a:p>
            <a:r>
              <a:rPr lang="en-US" altLang="ko-KR" sz="2000" dirty="0">
                <a:solidFill>
                  <a:srgbClr val="373D3F"/>
                </a:solidFill>
                <a:latin typeface="proxima-nova"/>
              </a:rPr>
              <a:t>Oxygen has been both oxidized and reduced in the </a:t>
            </a:r>
            <a:r>
              <a:rPr lang="en-US" altLang="ko-KR" sz="2000" dirty="0" smtClean="0">
                <a:solidFill>
                  <a:srgbClr val="373D3F"/>
                </a:solidFill>
                <a:latin typeface="proxima-nova"/>
              </a:rPr>
              <a:t>reaction</a:t>
            </a:r>
            <a:endParaRPr lang="ko-KR" altLang="en-US" sz="2000" dirty="0"/>
          </a:p>
        </p:txBody>
      </p:sp>
      <p:pic>
        <p:nvPicPr>
          <p:cNvPr id="10" name="Picture 9"/>
          <p:cNvPicPr>
            <a:picLocks noChangeAspect="1"/>
          </p:cNvPicPr>
          <p:nvPr/>
        </p:nvPicPr>
        <p:blipFill>
          <a:blip r:embed="rId6"/>
          <a:stretch>
            <a:fillRect/>
          </a:stretch>
        </p:blipFill>
        <p:spPr>
          <a:xfrm>
            <a:off x="6633383" y="5429804"/>
            <a:ext cx="2790092" cy="457200"/>
          </a:xfrm>
          <a:prstGeom prst="rect">
            <a:avLst/>
          </a:prstGeom>
        </p:spPr>
      </p:pic>
    </p:spTree>
    <p:extLst>
      <p:ext uri="{BB962C8B-B14F-4D97-AF65-F5344CB8AC3E}">
        <p14:creationId xmlns:p14="http://schemas.microsoft.com/office/powerpoint/2010/main" val="1849035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132" y="529503"/>
            <a:ext cx="4400550" cy="3305175"/>
          </a:xfrm>
          <a:prstGeom prst="rect">
            <a:avLst/>
          </a:prstGeom>
        </p:spPr>
      </p:pic>
      <p:pic>
        <p:nvPicPr>
          <p:cNvPr id="3" name="Picture 2"/>
          <p:cNvPicPr>
            <a:picLocks noChangeAspect="1"/>
          </p:cNvPicPr>
          <p:nvPr/>
        </p:nvPicPr>
        <p:blipFill>
          <a:blip r:embed="rId3"/>
          <a:stretch>
            <a:fillRect/>
          </a:stretch>
        </p:blipFill>
        <p:spPr>
          <a:xfrm>
            <a:off x="504132" y="205653"/>
            <a:ext cx="2009775" cy="323850"/>
          </a:xfrm>
          <a:prstGeom prst="rect">
            <a:avLst/>
          </a:prstGeom>
        </p:spPr>
      </p:pic>
      <p:sp>
        <p:nvSpPr>
          <p:cNvPr id="4" name="Rectangle 3"/>
          <p:cNvSpPr/>
          <p:nvPr/>
        </p:nvSpPr>
        <p:spPr>
          <a:xfrm>
            <a:off x="5001490" y="903576"/>
            <a:ext cx="6802581" cy="2031325"/>
          </a:xfrm>
          <a:prstGeom prst="rect">
            <a:avLst/>
          </a:prstGeom>
        </p:spPr>
        <p:txBody>
          <a:bodyPr wrap="square">
            <a:spAutoFit/>
          </a:bodyPr>
          <a:lstStyle/>
          <a:p>
            <a:pPr algn="just"/>
            <a:r>
              <a:rPr lang="en-US" altLang="ko-KR" dirty="0">
                <a:solidFill>
                  <a:srgbClr val="383838"/>
                </a:solidFill>
                <a:latin typeface="Georgia" panose="02040502050405020303" pitchFamily="18" charset="0"/>
              </a:rPr>
              <a:t>The living matter in nature, primarily, is made up of carbon, hydrogen, and oxygen. </a:t>
            </a:r>
            <a:endParaRPr lang="en-US" altLang="ko-KR" dirty="0" smtClean="0">
              <a:solidFill>
                <a:srgbClr val="383838"/>
              </a:solidFill>
              <a:latin typeface="Georgia" panose="02040502050405020303" pitchFamily="18" charset="0"/>
            </a:endParaRPr>
          </a:p>
          <a:p>
            <a:pPr algn="just"/>
            <a:endParaRPr lang="en-US" altLang="ko-KR" dirty="0">
              <a:solidFill>
                <a:srgbClr val="383838"/>
              </a:solidFill>
              <a:latin typeface="Georgia" panose="02040502050405020303" pitchFamily="18" charset="0"/>
            </a:endParaRPr>
          </a:p>
          <a:p>
            <a:pPr algn="just"/>
            <a:r>
              <a:rPr lang="en-US" altLang="ko-KR" dirty="0" smtClean="0">
                <a:solidFill>
                  <a:srgbClr val="383838"/>
                </a:solidFill>
                <a:latin typeface="Georgia" panose="02040502050405020303" pitchFamily="18" charset="0"/>
              </a:rPr>
              <a:t>Upon </a:t>
            </a:r>
            <a:r>
              <a:rPr lang="en-US" altLang="ko-KR" dirty="0">
                <a:solidFill>
                  <a:srgbClr val="383838"/>
                </a:solidFill>
                <a:latin typeface="Georgia" panose="02040502050405020303" pitchFamily="18" charset="0"/>
              </a:rPr>
              <a:t>the death of any living organism, the organic compounds present in the organism start reacting with oxygen. </a:t>
            </a:r>
            <a:endParaRPr lang="en-US" altLang="ko-KR" dirty="0" smtClean="0">
              <a:solidFill>
                <a:srgbClr val="383838"/>
              </a:solidFill>
              <a:latin typeface="Georgia" panose="02040502050405020303" pitchFamily="18" charset="0"/>
            </a:endParaRPr>
          </a:p>
          <a:p>
            <a:pPr algn="just"/>
            <a:r>
              <a:rPr lang="en-US" altLang="ko-KR" dirty="0" smtClean="0">
                <a:solidFill>
                  <a:srgbClr val="383838"/>
                </a:solidFill>
                <a:latin typeface="Georgia" panose="02040502050405020303" pitchFamily="18" charset="0"/>
              </a:rPr>
              <a:t>This prolonged process </a:t>
            </a:r>
            <a:r>
              <a:rPr lang="en-US" altLang="ko-KR" dirty="0">
                <a:solidFill>
                  <a:srgbClr val="383838"/>
                </a:solidFill>
                <a:latin typeface="Georgia" panose="02040502050405020303" pitchFamily="18" charset="0"/>
              </a:rPr>
              <a:t>commonly referred to as “decay” or “decomposition</a:t>
            </a:r>
            <a:r>
              <a:rPr lang="en-US" altLang="ko-KR" dirty="0" smtClean="0">
                <a:solidFill>
                  <a:srgbClr val="383838"/>
                </a:solidFill>
                <a:latin typeface="Georgia" panose="02040502050405020303" pitchFamily="18" charset="0"/>
              </a:rPr>
              <a:t>”</a:t>
            </a:r>
            <a:endParaRPr lang="ko-KR" altLang="en-US" dirty="0"/>
          </a:p>
        </p:txBody>
      </p:sp>
      <p:pic>
        <p:nvPicPr>
          <p:cNvPr id="5" name="Picture 4"/>
          <p:cNvPicPr>
            <a:picLocks noChangeAspect="1"/>
          </p:cNvPicPr>
          <p:nvPr/>
        </p:nvPicPr>
        <p:blipFill>
          <a:blip r:embed="rId4"/>
          <a:stretch>
            <a:fillRect/>
          </a:stretch>
        </p:blipFill>
        <p:spPr>
          <a:xfrm>
            <a:off x="575559" y="3834678"/>
            <a:ext cx="2801981" cy="3017520"/>
          </a:xfrm>
          <a:prstGeom prst="rect">
            <a:avLst/>
          </a:prstGeom>
        </p:spPr>
      </p:pic>
      <p:sp>
        <p:nvSpPr>
          <p:cNvPr id="6" name="Rectangle 5"/>
          <p:cNvSpPr/>
          <p:nvPr/>
        </p:nvSpPr>
        <p:spPr>
          <a:xfrm>
            <a:off x="615243" y="3834678"/>
            <a:ext cx="1638590" cy="461665"/>
          </a:xfrm>
          <a:prstGeom prst="rect">
            <a:avLst/>
          </a:prstGeom>
        </p:spPr>
        <p:txBody>
          <a:bodyPr wrap="none">
            <a:spAutoFit/>
          </a:bodyPr>
          <a:lstStyle/>
          <a:p>
            <a:r>
              <a:rPr lang="en-US" altLang="ko-KR" sz="2400" b="1" dirty="0" smtClean="0">
                <a:solidFill>
                  <a:schemeClr val="bg1"/>
                </a:solidFill>
                <a:latin typeface="Arial" panose="020B0604020202020204" pitchFamily="34" charset="0"/>
              </a:rPr>
              <a:t>Fireworks</a:t>
            </a:r>
            <a:endParaRPr lang="en-US" altLang="ko-KR" sz="2400" b="1" i="0" dirty="0">
              <a:solidFill>
                <a:schemeClr val="bg1"/>
              </a:solidFill>
              <a:effectLst/>
              <a:latin typeface="Arial" panose="020B0604020202020204" pitchFamily="34" charset="0"/>
            </a:endParaRPr>
          </a:p>
        </p:txBody>
      </p:sp>
      <p:sp>
        <p:nvSpPr>
          <p:cNvPr id="8" name="Rectangle 7"/>
          <p:cNvSpPr/>
          <p:nvPr/>
        </p:nvSpPr>
        <p:spPr>
          <a:xfrm>
            <a:off x="3782291" y="4509456"/>
            <a:ext cx="7938653" cy="923330"/>
          </a:xfrm>
          <a:prstGeom prst="rect">
            <a:avLst/>
          </a:prstGeom>
        </p:spPr>
        <p:txBody>
          <a:bodyPr wrap="square">
            <a:spAutoFit/>
          </a:bodyPr>
          <a:lstStyle/>
          <a:p>
            <a:pPr algn="just"/>
            <a:r>
              <a:rPr lang="en-US" altLang="ko-KR" dirty="0">
                <a:solidFill>
                  <a:srgbClr val="333333"/>
                </a:solidFill>
                <a:latin typeface="Georgia" panose="02040502050405020303" pitchFamily="18" charset="0"/>
              </a:rPr>
              <a:t>The compounds chosen for fireworks emit radiation in the visible spectrum. The wavelength of light emitted differs from chemical to chemical. Our eyes detect the various wavelengths and perceive them as color.</a:t>
            </a:r>
            <a:endParaRPr lang="ko-KR" altLang="en-US" dirty="0"/>
          </a:p>
        </p:txBody>
      </p:sp>
      <p:sp>
        <p:nvSpPr>
          <p:cNvPr id="10" name="Rectangle 9"/>
          <p:cNvSpPr/>
          <p:nvPr/>
        </p:nvSpPr>
        <p:spPr>
          <a:xfrm>
            <a:off x="5213876" y="6020536"/>
            <a:ext cx="6096000" cy="646331"/>
          </a:xfrm>
          <a:prstGeom prst="rect">
            <a:avLst/>
          </a:prstGeom>
        </p:spPr>
        <p:txBody>
          <a:bodyPr>
            <a:spAutoFit/>
          </a:bodyPr>
          <a:lstStyle/>
          <a:p>
            <a:pPr marL="285750" indent="-285750">
              <a:buFont typeface="Arial" panose="020B0604020202020204" pitchFamily="34" charset="0"/>
              <a:buChar char="•"/>
            </a:pPr>
            <a:r>
              <a:rPr lang="en-US" altLang="ko-KR" dirty="0" smtClean="0">
                <a:solidFill>
                  <a:srgbClr val="222222"/>
                </a:solidFill>
                <a:latin typeface="arial" panose="020B0604020202020204" pitchFamily="34" charset="0"/>
              </a:rPr>
              <a:t>Red </a:t>
            </a:r>
            <a:r>
              <a:rPr lang="en-US" altLang="ko-KR" dirty="0">
                <a:solidFill>
                  <a:srgbClr val="222222"/>
                </a:solidFill>
                <a:latin typeface="arial" panose="020B0604020202020204" pitchFamily="34" charset="0"/>
              </a:rPr>
              <a:t>lava flowing down a </a:t>
            </a:r>
            <a:r>
              <a:rPr lang="en-US" altLang="ko-KR" dirty="0" smtClean="0">
                <a:solidFill>
                  <a:srgbClr val="222222"/>
                </a:solidFill>
                <a:latin typeface="arial" panose="020B0604020202020204" pitchFamily="34" charset="0"/>
              </a:rPr>
              <a:t>volcano </a:t>
            </a:r>
          </a:p>
          <a:p>
            <a:pPr marL="285750" indent="-285750">
              <a:buFont typeface="Arial" panose="020B0604020202020204" pitchFamily="34" charset="0"/>
              <a:buChar char="•"/>
            </a:pPr>
            <a:r>
              <a:rPr lang="en-US" altLang="ko-KR" dirty="0" smtClean="0">
                <a:solidFill>
                  <a:srgbClr val="222222"/>
                </a:solidFill>
                <a:latin typeface="arial" panose="020B0604020202020204" pitchFamily="34" charset="0"/>
              </a:rPr>
              <a:t>Red </a:t>
            </a:r>
            <a:r>
              <a:rPr lang="en-US" altLang="ko-KR" dirty="0">
                <a:solidFill>
                  <a:srgbClr val="222222"/>
                </a:solidFill>
                <a:latin typeface="arial" panose="020B0604020202020204" pitchFamily="34" charset="0"/>
              </a:rPr>
              <a:t>burners on an electric stove </a:t>
            </a:r>
            <a:endParaRPr lang="ko-KR" altLang="en-US" dirty="0"/>
          </a:p>
        </p:txBody>
      </p:sp>
      <p:sp>
        <p:nvSpPr>
          <p:cNvPr id="11" name="Rectangle 10"/>
          <p:cNvSpPr/>
          <p:nvPr/>
        </p:nvSpPr>
        <p:spPr>
          <a:xfrm>
            <a:off x="3448967" y="5541995"/>
            <a:ext cx="3262432" cy="369332"/>
          </a:xfrm>
          <a:prstGeom prst="rect">
            <a:avLst/>
          </a:prstGeom>
        </p:spPr>
        <p:txBody>
          <a:bodyPr wrap="none">
            <a:spAutoFit/>
          </a:bodyPr>
          <a:lstStyle/>
          <a:p>
            <a:r>
              <a:rPr lang="en-US" altLang="ko-KR" b="1" dirty="0" smtClean="0">
                <a:solidFill>
                  <a:srgbClr val="222222"/>
                </a:solidFill>
                <a:latin typeface="arial" panose="020B0604020202020204" pitchFamily="34" charset="0"/>
              </a:rPr>
              <a:t>Examples </a:t>
            </a:r>
            <a:r>
              <a:rPr lang="en-US" altLang="ko-KR" b="1" dirty="0">
                <a:solidFill>
                  <a:srgbClr val="222222"/>
                </a:solidFill>
                <a:latin typeface="arial" panose="020B0604020202020204" pitchFamily="34" charset="0"/>
              </a:rPr>
              <a:t>of incandescence</a:t>
            </a:r>
            <a:endParaRPr lang="ko-KR" altLang="en-US" dirty="0"/>
          </a:p>
        </p:txBody>
      </p:sp>
    </p:spTree>
    <p:extLst>
      <p:ext uri="{BB962C8B-B14F-4D97-AF65-F5344CB8AC3E}">
        <p14:creationId xmlns:p14="http://schemas.microsoft.com/office/powerpoint/2010/main" val="1673355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826" y="144515"/>
            <a:ext cx="11105803" cy="3416320"/>
          </a:xfrm>
          <a:prstGeom prst="rect">
            <a:avLst/>
          </a:prstGeom>
        </p:spPr>
        <p:txBody>
          <a:bodyPr wrap="square">
            <a:spAutoFit/>
          </a:bodyPr>
          <a:lstStyle/>
          <a:p>
            <a:pPr fontAlgn="base"/>
            <a:r>
              <a:rPr lang="en-US" altLang="ko-KR" dirty="0">
                <a:solidFill>
                  <a:srgbClr val="333333"/>
                </a:solidFill>
                <a:latin typeface="Georgia" panose="02040502050405020303" pitchFamily="18" charset="0"/>
              </a:rPr>
              <a:t>Fireworks use an exothermic, redox reaction (the transfer of electrons). </a:t>
            </a:r>
            <a:r>
              <a:rPr lang="en-US" altLang="ko-KR" dirty="0" smtClean="0">
                <a:solidFill>
                  <a:srgbClr val="333333"/>
                </a:solidFill>
                <a:latin typeface="Georgia" panose="02040502050405020303" pitchFamily="18" charset="0"/>
              </a:rPr>
              <a:t>Firework </a:t>
            </a:r>
            <a:r>
              <a:rPr lang="en-US" altLang="ko-KR" dirty="0">
                <a:solidFill>
                  <a:srgbClr val="333333"/>
                </a:solidFill>
                <a:latin typeface="Georgia" panose="02040502050405020303" pitchFamily="18" charset="0"/>
              </a:rPr>
              <a:t>fuel is  known as “black powder” since its main ingredient is charcoal. </a:t>
            </a:r>
            <a:r>
              <a:rPr lang="en-US" altLang="ko-KR" dirty="0" smtClean="0">
                <a:solidFill>
                  <a:srgbClr val="333333"/>
                </a:solidFill>
                <a:latin typeface="Georgia" panose="02040502050405020303" pitchFamily="18" charset="0"/>
              </a:rPr>
              <a:t>Black </a:t>
            </a:r>
            <a:r>
              <a:rPr lang="en-US" altLang="ko-KR" dirty="0">
                <a:solidFill>
                  <a:srgbClr val="333333"/>
                </a:solidFill>
                <a:latin typeface="Georgia" panose="02040502050405020303" pitchFamily="18" charset="0"/>
              </a:rPr>
              <a:t>powder is a mixture of charcoal, sulfur, metal powder, oxidizers, binders, and coloring agents.</a:t>
            </a:r>
          </a:p>
          <a:p>
            <a:pPr fontAlgn="base"/>
            <a:r>
              <a:rPr lang="en-US" altLang="ko-KR" dirty="0" smtClean="0">
                <a:solidFill>
                  <a:srgbClr val="333333"/>
                </a:solidFill>
                <a:latin typeface="Georgia" panose="02040502050405020303" pitchFamily="18" charset="0"/>
              </a:rPr>
              <a:t>The </a:t>
            </a:r>
            <a:r>
              <a:rPr lang="en-US" altLang="ko-KR" dirty="0">
                <a:solidFill>
                  <a:srgbClr val="333333"/>
                </a:solidFill>
                <a:latin typeface="Georgia" panose="02040502050405020303" pitchFamily="18" charset="0"/>
              </a:rPr>
              <a:t>metal in the black powder donates electrons to an oxidizing </a:t>
            </a:r>
            <a:r>
              <a:rPr lang="en-US" altLang="ko-KR" dirty="0" smtClean="0">
                <a:solidFill>
                  <a:srgbClr val="333333"/>
                </a:solidFill>
                <a:latin typeface="Georgia" panose="02040502050405020303" pitchFamily="18" charset="0"/>
              </a:rPr>
              <a:t>agent [chlorate </a:t>
            </a:r>
            <a:r>
              <a:rPr lang="en-US" altLang="ko-KR" dirty="0">
                <a:solidFill>
                  <a:srgbClr val="333333"/>
                </a:solidFill>
                <a:latin typeface="Georgia" panose="02040502050405020303" pitchFamily="18" charset="0"/>
              </a:rPr>
              <a:t>(-ClO3</a:t>
            </a:r>
            <a:r>
              <a:rPr lang="en-US" altLang="ko-KR" dirty="0" smtClean="0">
                <a:solidFill>
                  <a:srgbClr val="333333"/>
                </a:solidFill>
                <a:latin typeface="Georgia" panose="02040502050405020303" pitchFamily="18" charset="0"/>
              </a:rPr>
              <a:t>)], </a:t>
            </a:r>
            <a:r>
              <a:rPr lang="en-US" altLang="ko-KR" dirty="0">
                <a:solidFill>
                  <a:srgbClr val="333333"/>
                </a:solidFill>
                <a:latin typeface="Georgia" panose="02040502050405020303" pitchFamily="18" charset="0"/>
              </a:rPr>
              <a:t>which releases oxygen gas. </a:t>
            </a:r>
            <a:r>
              <a:rPr lang="en-US" altLang="ko-KR" dirty="0" smtClean="0">
                <a:solidFill>
                  <a:srgbClr val="333333"/>
                </a:solidFill>
                <a:latin typeface="Georgia" panose="02040502050405020303" pitchFamily="18" charset="0"/>
              </a:rPr>
              <a:t>When </a:t>
            </a:r>
            <a:r>
              <a:rPr lang="en-US" altLang="ko-KR" dirty="0">
                <a:solidFill>
                  <a:srgbClr val="333333"/>
                </a:solidFill>
                <a:latin typeface="Georgia" panose="02040502050405020303" pitchFamily="18" charset="0"/>
              </a:rPr>
              <a:t>chlorates burn, they release enough heat to reach temperatures  between </a:t>
            </a:r>
            <a:r>
              <a:rPr lang="en-US" altLang="ko-KR" dirty="0" smtClean="0">
                <a:solidFill>
                  <a:srgbClr val="333333"/>
                </a:solidFill>
                <a:latin typeface="Georgia" panose="02040502050405020303" pitchFamily="18" charset="0"/>
              </a:rPr>
              <a:t>1700-2000°C and high </a:t>
            </a:r>
            <a:r>
              <a:rPr lang="en-US" altLang="ko-KR" dirty="0">
                <a:solidFill>
                  <a:srgbClr val="333333"/>
                </a:solidFill>
                <a:latin typeface="Georgia" panose="02040502050405020303" pitchFamily="18" charset="0"/>
              </a:rPr>
              <a:t>temperatures create more intense  colors.</a:t>
            </a:r>
          </a:p>
          <a:p>
            <a:pPr algn="ctr" fontAlgn="base"/>
            <a:r>
              <a:rPr lang="en-US" altLang="ko-KR" dirty="0">
                <a:solidFill>
                  <a:srgbClr val="333333"/>
                </a:solidFill>
                <a:latin typeface="Georgia" panose="02040502050405020303" pitchFamily="18" charset="0"/>
              </a:rPr>
              <a:t>2KClO3 + metal  ——&gt;  2KCl + 3O2 (g)</a:t>
            </a:r>
          </a:p>
          <a:p>
            <a:pPr fontAlgn="base"/>
            <a:r>
              <a:rPr lang="en-US" altLang="ko-KR" dirty="0">
                <a:solidFill>
                  <a:srgbClr val="333333"/>
                </a:solidFill>
                <a:latin typeface="Georgia" panose="02040502050405020303" pitchFamily="18" charset="0"/>
              </a:rPr>
              <a:t>The oxygen gas produced reacts with a reducing agent (electron donor), either carbon or </a:t>
            </a:r>
            <a:r>
              <a:rPr lang="en-US" altLang="ko-KR" dirty="0" smtClean="0">
                <a:solidFill>
                  <a:srgbClr val="333333"/>
                </a:solidFill>
                <a:latin typeface="Georgia" panose="02040502050405020303" pitchFamily="18" charset="0"/>
              </a:rPr>
              <a:t>sulfur and then  the </a:t>
            </a:r>
            <a:r>
              <a:rPr lang="en-US" altLang="ko-KR" dirty="0">
                <a:solidFill>
                  <a:srgbClr val="333333"/>
                </a:solidFill>
                <a:latin typeface="Georgia" panose="02040502050405020303" pitchFamily="18" charset="0"/>
              </a:rPr>
              <a:t>reaction  rapidly releases heat and expanding carbon dioxide and sulfur dioxide gas resulting in an explosion. </a:t>
            </a:r>
          </a:p>
          <a:p>
            <a:pPr algn="ctr" fontAlgn="base"/>
            <a:r>
              <a:rPr lang="en-US" altLang="ko-KR" dirty="0">
                <a:solidFill>
                  <a:srgbClr val="333333"/>
                </a:solidFill>
                <a:latin typeface="Georgia" panose="02040502050405020303" pitchFamily="18" charset="0"/>
              </a:rPr>
              <a:t>O2 (g) + S  ——&gt;  SO2 (g)</a:t>
            </a:r>
            <a:br>
              <a:rPr lang="en-US" altLang="ko-KR" dirty="0">
                <a:solidFill>
                  <a:srgbClr val="333333"/>
                </a:solidFill>
                <a:latin typeface="Georgia" panose="02040502050405020303" pitchFamily="18" charset="0"/>
              </a:rPr>
            </a:br>
            <a:r>
              <a:rPr lang="en-US" altLang="ko-KR" dirty="0">
                <a:solidFill>
                  <a:srgbClr val="333333"/>
                </a:solidFill>
                <a:latin typeface="Georgia" panose="02040502050405020303" pitchFamily="18" charset="0"/>
              </a:rPr>
              <a:t>O2 (g) + C  ——&gt; CO2 (g)</a:t>
            </a:r>
            <a:endParaRPr lang="en-US" altLang="ko-KR" b="0" i="0" dirty="0">
              <a:solidFill>
                <a:srgbClr val="333333"/>
              </a:solidFill>
              <a:effectLst/>
              <a:latin typeface="Georgia" panose="02040502050405020303" pitchFamily="18" charset="0"/>
            </a:endParaRPr>
          </a:p>
        </p:txBody>
      </p:sp>
      <p:sp>
        <p:nvSpPr>
          <p:cNvPr id="3" name="Rectangle 2"/>
          <p:cNvSpPr/>
          <p:nvPr/>
        </p:nvSpPr>
        <p:spPr>
          <a:xfrm>
            <a:off x="473826" y="3560835"/>
            <a:ext cx="10590414" cy="3139321"/>
          </a:xfrm>
          <a:prstGeom prst="rect">
            <a:avLst/>
          </a:prstGeom>
        </p:spPr>
        <p:txBody>
          <a:bodyPr wrap="square">
            <a:spAutoFit/>
          </a:bodyPr>
          <a:lstStyle/>
          <a:p>
            <a:pPr fontAlgn="base"/>
            <a:r>
              <a:rPr lang="en-US" altLang="ko-KR" i="1" dirty="0" smtClean="0">
                <a:solidFill>
                  <a:srgbClr val="333333"/>
                </a:solidFill>
                <a:latin typeface="Georgia" panose="02040502050405020303" pitchFamily="18" charset="0"/>
              </a:rPr>
              <a:t>Examples </a:t>
            </a:r>
            <a:r>
              <a:rPr lang="en-US" altLang="ko-KR" i="1" dirty="0">
                <a:solidFill>
                  <a:srgbClr val="333333"/>
                </a:solidFill>
                <a:latin typeface="Georgia" panose="02040502050405020303" pitchFamily="18" charset="0"/>
              </a:rPr>
              <a:t>of Coloring Agents</a:t>
            </a:r>
            <a:endParaRPr lang="en-US" altLang="ko-KR" dirty="0">
              <a:solidFill>
                <a:srgbClr val="333333"/>
              </a:solidFill>
              <a:latin typeface="Georgia" panose="02040502050405020303" pitchFamily="18" charset="0"/>
            </a:endParaRPr>
          </a:p>
          <a:p>
            <a:pPr fontAlgn="base">
              <a:buFont typeface="Arial" panose="020B0604020202020204" pitchFamily="34" charset="0"/>
              <a:buChar char="•"/>
            </a:pPr>
            <a:r>
              <a:rPr lang="en-US" altLang="ko-KR" dirty="0">
                <a:solidFill>
                  <a:srgbClr val="333333"/>
                </a:solidFill>
                <a:latin typeface="Georgia" panose="02040502050405020303" pitchFamily="18" charset="0"/>
              </a:rPr>
              <a:t>Sodium               —               Yellow</a:t>
            </a:r>
          </a:p>
          <a:p>
            <a:pPr fontAlgn="base">
              <a:buFont typeface="Arial" panose="020B0604020202020204" pitchFamily="34" charset="0"/>
              <a:buChar char="•"/>
            </a:pPr>
            <a:r>
              <a:rPr lang="en-US" altLang="ko-KR" dirty="0">
                <a:solidFill>
                  <a:srgbClr val="333333"/>
                </a:solidFill>
                <a:latin typeface="Georgia" panose="02040502050405020303" pitchFamily="18" charset="0"/>
              </a:rPr>
              <a:t>Copper                —               Blue</a:t>
            </a:r>
          </a:p>
          <a:p>
            <a:pPr fontAlgn="base">
              <a:buFont typeface="Arial" panose="020B0604020202020204" pitchFamily="34" charset="0"/>
              <a:buChar char="•"/>
            </a:pPr>
            <a:r>
              <a:rPr lang="en-US" altLang="ko-KR" dirty="0">
                <a:solidFill>
                  <a:srgbClr val="333333"/>
                </a:solidFill>
                <a:latin typeface="Georgia" panose="02040502050405020303" pitchFamily="18" charset="0"/>
              </a:rPr>
              <a:t>Strontium          —               Red</a:t>
            </a:r>
          </a:p>
          <a:p>
            <a:pPr fontAlgn="base">
              <a:buFont typeface="Arial" panose="020B0604020202020204" pitchFamily="34" charset="0"/>
              <a:buChar char="•"/>
            </a:pPr>
            <a:r>
              <a:rPr lang="en-US" altLang="ko-KR" dirty="0">
                <a:solidFill>
                  <a:srgbClr val="333333"/>
                </a:solidFill>
                <a:latin typeface="Georgia" panose="02040502050405020303" pitchFamily="18" charset="0"/>
              </a:rPr>
              <a:t>Calcium              —               Orange</a:t>
            </a:r>
          </a:p>
          <a:p>
            <a:pPr fontAlgn="base">
              <a:buFont typeface="Arial" panose="020B0604020202020204" pitchFamily="34" charset="0"/>
              <a:buChar char="•"/>
            </a:pPr>
            <a:r>
              <a:rPr lang="en-US" altLang="ko-KR" dirty="0">
                <a:solidFill>
                  <a:srgbClr val="333333"/>
                </a:solidFill>
                <a:latin typeface="Georgia" panose="02040502050405020303" pitchFamily="18" charset="0"/>
              </a:rPr>
              <a:t>Barium                —               Green</a:t>
            </a:r>
          </a:p>
          <a:p>
            <a:pPr fontAlgn="base"/>
            <a:r>
              <a:rPr lang="en-US" altLang="ko-KR" dirty="0">
                <a:solidFill>
                  <a:srgbClr val="333333"/>
                </a:solidFill>
                <a:latin typeface="Georgia" panose="02040502050405020303" pitchFamily="18" charset="0"/>
              </a:rPr>
              <a:t>The beautiful colors we see are the result of atomic and molecular </a:t>
            </a:r>
            <a:r>
              <a:rPr lang="en-US" altLang="ko-KR" dirty="0" smtClean="0">
                <a:solidFill>
                  <a:srgbClr val="333333"/>
                </a:solidFill>
                <a:latin typeface="Georgia" panose="02040502050405020303" pitchFamily="18" charset="0"/>
              </a:rPr>
              <a:t>emission and incandescence. </a:t>
            </a:r>
            <a:r>
              <a:rPr lang="en-US" altLang="ko-KR" dirty="0">
                <a:solidFill>
                  <a:srgbClr val="333333"/>
                </a:solidFill>
                <a:latin typeface="Georgia" panose="02040502050405020303" pitchFamily="18" charset="0"/>
              </a:rPr>
              <a:t>The coloring agents absorb the energy generated by the above reaction. Electrons in the coloring agents are promoted to higher energy or excited states. However, these high energy states are unstable, so the absorbed energy is released in the form of light. This is atomic and molecular emission. Incandescence occurs when an extremely hot compound releases radiation.</a:t>
            </a:r>
            <a:endParaRPr lang="en-US" altLang="ko-KR" b="0" i="0" dirty="0">
              <a:solidFill>
                <a:srgbClr val="333333"/>
              </a:solidFill>
              <a:effectLst/>
              <a:latin typeface="Georgia" panose="02040502050405020303" pitchFamily="18" charset="0"/>
            </a:endParaRPr>
          </a:p>
        </p:txBody>
      </p:sp>
      <p:pic>
        <p:nvPicPr>
          <p:cNvPr id="4" name="Picture 3"/>
          <p:cNvPicPr>
            <a:picLocks noChangeAspect="1"/>
          </p:cNvPicPr>
          <p:nvPr/>
        </p:nvPicPr>
        <p:blipFill>
          <a:blip r:embed="rId2"/>
          <a:stretch>
            <a:fillRect/>
          </a:stretch>
        </p:blipFill>
        <p:spPr>
          <a:xfrm>
            <a:off x="4766655" y="3839143"/>
            <a:ext cx="3124200" cy="1209675"/>
          </a:xfrm>
          <a:prstGeom prst="rect">
            <a:avLst/>
          </a:prstGeom>
        </p:spPr>
      </p:pic>
    </p:spTree>
    <p:extLst>
      <p:ext uri="{BB962C8B-B14F-4D97-AF65-F5344CB8AC3E}">
        <p14:creationId xmlns:p14="http://schemas.microsoft.com/office/powerpoint/2010/main" val="334322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DEF20D4-979E-4B47-B434-C3068B9A5E84}"/>
              </a:ext>
            </a:extLst>
          </p:cNvPr>
          <p:cNvSpPr/>
          <p:nvPr/>
        </p:nvSpPr>
        <p:spPr>
          <a:xfrm>
            <a:off x="927654" y="613143"/>
            <a:ext cx="3538330" cy="3851504"/>
          </a:xfrm>
          <a:prstGeom prst="rect">
            <a:avLst/>
          </a:prstGeom>
        </p:spPr>
        <p:txBody>
          <a:bodyPr wrap="square">
            <a:spAutoFit/>
          </a:bodyPr>
          <a:lstStyle/>
          <a:p>
            <a:r>
              <a:rPr lang="en-US" sz="3200" b="1" dirty="0"/>
              <a:t>Redox reaction </a:t>
            </a:r>
          </a:p>
          <a:p>
            <a:pPr marL="285750" indent="-285750" algn="just">
              <a:lnSpc>
                <a:spcPct val="150000"/>
              </a:lnSpc>
              <a:buFont typeface="Arial" panose="020B0604020202020204" pitchFamily="34" charset="0"/>
              <a:buChar char="•"/>
            </a:pPr>
            <a:r>
              <a:rPr lang="en-US" sz="2400" dirty="0"/>
              <a:t>An oxidation-reduction (redox) reaction is a type of chemical reaction that involves a transfer of electrons between two species</a:t>
            </a:r>
          </a:p>
        </p:txBody>
      </p:sp>
      <p:pic>
        <p:nvPicPr>
          <p:cNvPr id="4" name="Picture 3">
            <a:extLst>
              <a:ext uri="{FF2B5EF4-FFF2-40B4-BE49-F238E27FC236}">
                <a16:creationId xmlns="" xmlns:a16="http://schemas.microsoft.com/office/drawing/2014/main" id="{76F9FB89-92FD-488A-8CDB-97F358F47905}"/>
              </a:ext>
            </a:extLst>
          </p:cNvPr>
          <p:cNvPicPr>
            <a:picLocks noChangeAspect="1"/>
          </p:cNvPicPr>
          <p:nvPr/>
        </p:nvPicPr>
        <p:blipFill rotWithShape="1">
          <a:blip r:embed="rId2"/>
          <a:srcRect t="15152"/>
          <a:stretch/>
        </p:blipFill>
        <p:spPr>
          <a:xfrm>
            <a:off x="4945327" y="499047"/>
            <a:ext cx="6946391" cy="4344740"/>
          </a:xfrm>
          <a:prstGeom prst="rect">
            <a:avLst/>
          </a:prstGeom>
        </p:spPr>
      </p:pic>
      <p:sp>
        <p:nvSpPr>
          <p:cNvPr id="6" name="Rectangle 5">
            <a:extLst>
              <a:ext uri="{FF2B5EF4-FFF2-40B4-BE49-F238E27FC236}">
                <a16:creationId xmlns="" xmlns:a16="http://schemas.microsoft.com/office/drawing/2014/main" id="{5BE90BF2-7A5C-4979-8239-CD262D2CCD7E}"/>
              </a:ext>
            </a:extLst>
          </p:cNvPr>
          <p:cNvSpPr/>
          <p:nvPr/>
        </p:nvSpPr>
        <p:spPr>
          <a:xfrm>
            <a:off x="1205949" y="4957883"/>
            <a:ext cx="10416208" cy="1143070"/>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t>Redox reactions are common and vital to some of the basic functions of life, including photosynthesis, respiration, combustion, and corrosion or rusting.</a:t>
            </a:r>
          </a:p>
        </p:txBody>
      </p:sp>
    </p:spTree>
    <p:extLst>
      <p:ext uri="{BB962C8B-B14F-4D97-AF65-F5344CB8AC3E}">
        <p14:creationId xmlns:p14="http://schemas.microsoft.com/office/powerpoint/2010/main" val="2013317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F7007C0-2F40-4CFA-82A7-F332E4C69F00}"/>
              </a:ext>
            </a:extLst>
          </p:cNvPr>
          <p:cNvSpPr/>
          <p:nvPr/>
        </p:nvSpPr>
        <p:spPr>
          <a:xfrm>
            <a:off x="715618" y="636564"/>
            <a:ext cx="10986052" cy="1692771"/>
          </a:xfrm>
          <a:prstGeom prst="rect">
            <a:avLst/>
          </a:prstGeom>
        </p:spPr>
        <p:txBody>
          <a:bodyPr wrap="square">
            <a:spAutoFit/>
          </a:bodyPr>
          <a:lstStyle/>
          <a:p>
            <a:r>
              <a:rPr lang="en-US" sz="2800" b="1" dirty="0"/>
              <a:t>Oxidation </a:t>
            </a:r>
          </a:p>
          <a:p>
            <a:pPr marL="342900" indent="-342900">
              <a:buFont typeface="Arial" panose="020B0604020202020204" pitchFamily="34" charset="0"/>
              <a:buChar char="•"/>
            </a:pPr>
            <a:r>
              <a:rPr lang="en-US" sz="2000" dirty="0"/>
              <a:t>Oxidation occurs when a reactant loses electrons during the reaction.</a:t>
            </a:r>
          </a:p>
          <a:p>
            <a:pPr marL="342900" indent="-342900">
              <a:buFont typeface="Arial" panose="020B0604020202020204" pitchFamily="34" charset="0"/>
              <a:buChar char="•"/>
            </a:pPr>
            <a:r>
              <a:rPr lang="en-US" sz="2000" dirty="0"/>
              <a:t>Oxidation is the loss of electrons or an increase in oxidation state by a molecule, atom, or ion.  </a:t>
            </a:r>
          </a:p>
          <a:p>
            <a:r>
              <a:rPr lang="en-US" dirty="0"/>
              <a:t> </a:t>
            </a:r>
          </a:p>
          <a:p>
            <a:r>
              <a:rPr lang="en-US" dirty="0"/>
              <a:t> </a:t>
            </a:r>
          </a:p>
        </p:txBody>
      </p:sp>
      <p:sp>
        <p:nvSpPr>
          <p:cNvPr id="3" name="Rectangle 2">
            <a:extLst>
              <a:ext uri="{FF2B5EF4-FFF2-40B4-BE49-F238E27FC236}">
                <a16:creationId xmlns="" xmlns:a16="http://schemas.microsoft.com/office/drawing/2014/main" id="{5A242CDD-AF2D-4A78-AF59-97D6DBF452AD}"/>
              </a:ext>
            </a:extLst>
          </p:cNvPr>
          <p:cNvSpPr/>
          <p:nvPr/>
        </p:nvSpPr>
        <p:spPr>
          <a:xfrm>
            <a:off x="715618" y="2080714"/>
            <a:ext cx="10760764" cy="1446550"/>
          </a:xfrm>
          <a:prstGeom prst="rect">
            <a:avLst/>
          </a:prstGeom>
        </p:spPr>
        <p:txBody>
          <a:bodyPr wrap="square">
            <a:spAutoFit/>
          </a:bodyPr>
          <a:lstStyle/>
          <a:p>
            <a:r>
              <a:rPr lang="en-US" sz="2800" b="1" dirty="0"/>
              <a:t>Reduction </a:t>
            </a:r>
          </a:p>
          <a:p>
            <a:pPr marL="342900" indent="-342900">
              <a:buFont typeface="Arial" panose="020B0604020202020204" pitchFamily="34" charset="0"/>
              <a:buChar char="•"/>
            </a:pPr>
            <a:r>
              <a:rPr lang="en-US" sz="2000" dirty="0"/>
              <a:t>Reduction occurs when a reactant gains electrons during the reaction. </a:t>
            </a:r>
          </a:p>
          <a:p>
            <a:pPr marL="342900" indent="-342900">
              <a:buFont typeface="Arial" panose="020B0604020202020204" pitchFamily="34" charset="0"/>
              <a:buChar char="•"/>
            </a:pPr>
            <a:r>
              <a:rPr lang="en-US" sz="2000" dirty="0"/>
              <a:t>Reduction is the gain of electrons or a decrease in oxidation state by a molecule, atom, or ion. </a:t>
            </a:r>
          </a:p>
          <a:p>
            <a:pPr marL="342900" indent="-342900">
              <a:buFont typeface="Arial" panose="020B0604020202020204" pitchFamily="34" charset="0"/>
              <a:buChar char="•"/>
            </a:pPr>
            <a:r>
              <a:rPr lang="en-US" sz="2000" dirty="0"/>
              <a:t>It occurs when metals are reacted with acid. </a:t>
            </a:r>
          </a:p>
        </p:txBody>
      </p:sp>
      <p:pic>
        <p:nvPicPr>
          <p:cNvPr id="4" name="Picture 3">
            <a:extLst>
              <a:ext uri="{FF2B5EF4-FFF2-40B4-BE49-F238E27FC236}">
                <a16:creationId xmlns="" xmlns:a16="http://schemas.microsoft.com/office/drawing/2014/main" id="{6CA82190-F7A1-4C85-9CFB-A8DAB40E2CEC}"/>
              </a:ext>
            </a:extLst>
          </p:cNvPr>
          <p:cNvPicPr>
            <a:picLocks noChangeAspect="1"/>
          </p:cNvPicPr>
          <p:nvPr/>
        </p:nvPicPr>
        <p:blipFill>
          <a:blip r:embed="rId2"/>
          <a:stretch>
            <a:fillRect/>
          </a:stretch>
        </p:blipFill>
        <p:spPr>
          <a:xfrm>
            <a:off x="1005506" y="3763389"/>
            <a:ext cx="2727669" cy="2834640"/>
          </a:xfrm>
          <a:prstGeom prst="rect">
            <a:avLst/>
          </a:prstGeom>
        </p:spPr>
      </p:pic>
      <p:sp>
        <p:nvSpPr>
          <p:cNvPr id="5" name="Rectangle 4">
            <a:extLst>
              <a:ext uri="{FF2B5EF4-FFF2-40B4-BE49-F238E27FC236}">
                <a16:creationId xmlns="" xmlns:a16="http://schemas.microsoft.com/office/drawing/2014/main" id="{01AF5849-E1FF-46E2-99C2-13BD4188FED3}"/>
              </a:ext>
            </a:extLst>
          </p:cNvPr>
          <p:cNvSpPr/>
          <p:nvPr/>
        </p:nvSpPr>
        <p:spPr>
          <a:xfrm>
            <a:off x="4355445" y="4253881"/>
            <a:ext cx="7513983" cy="1672253"/>
          </a:xfrm>
          <a:prstGeom prst="rect">
            <a:avLst/>
          </a:prstGeom>
        </p:spPr>
        <p:txBody>
          <a:bodyPr wrap="square">
            <a:spAutoFit/>
          </a:bodyPr>
          <a:lstStyle/>
          <a:p>
            <a:r>
              <a:rPr lang="en-US" sz="2200" dirty="0"/>
              <a:t>Oxidation (loss of electrons): </a:t>
            </a:r>
          </a:p>
          <a:p>
            <a:r>
              <a:rPr lang="en-US" sz="2200" dirty="0"/>
              <a:t>                                       H</a:t>
            </a:r>
            <a:r>
              <a:rPr lang="en-US" sz="2200" baseline="-25000" dirty="0"/>
              <a:t>2</a:t>
            </a:r>
            <a:r>
              <a:rPr lang="en-US" sz="2200" dirty="0"/>
              <a:t> (Reducing agent) ─ 2e</a:t>
            </a:r>
            <a:r>
              <a:rPr lang="en-US" sz="2200" baseline="30000" dirty="0"/>
              <a:t>─</a:t>
            </a:r>
            <a:r>
              <a:rPr lang="en-US" sz="2200" dirty="0"/>
              <a:t> → 2H</a:t>
            </a:r>
            <a:r>
              <a:rPr lang="en-US" sz="2200" baseline="30000" dirty="0"/>
              <a:t>+</a:t>
            </a:r>
          </a:p>
          <a:p>
            <a:endParaRPr lang="en-US" sz="2200" baseline="30000" dirty="0"/>
          </a:p>
          <a:p>
            <a:r>
              <a:rPr lang="en-US" sz="2200" dirty="0"/>
              <a:t> Reduction (gain of electrons): </a:t>
            </a:r>
          </a:p>
          <a:p>
            <a:r>
              <a:rPr lang="en-US" sz="2200" dirty="0"/>
              <a:t>                                       F</a:t>
            </a:r>
            <a:r>
              <a:rPr lang="en-US" sz="2200" baseline="-25000" dirty="0"/>
              <a:t>2</a:t>
            </a:r>
            <a:r>
              <a:rPr lang="en-US" sz="2200" dirty="0"/>
              <a:t> (Oxidizing agent) + 2e</a:t>
            </a:r>
            <a:r>
              <a:rPr lang="en-US" sz="2200" baseline="30000" dirty="0"/>
              <a:t>─</a:t>
            </a:r>
            <a:r>
              <a:rPr lang="en-US" sz="2200" dirty="0"/>
              <a:t> → 2F</a:t>
            </a:r>
            <a:r>
              <a:rPr lang="en-US" sz="2200" baseline="30000" dirty="0"/>
              <a:t>─ </a:t>
            </a:r>
          </a:p>
        </p:txBody>
      </p:sp>
    </p:spTree>
    <p:extLst>
      <p:ext uri="{BB962C8B-B14F-4D97-AF65-F5344CB8AC3E}">
        <p14:creationId xmlns:p14="http://schemas.microsoft.com/office/powerpoint/2010/main" val="3881895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5AE8A67-FF33-4A61-BCC2-4E73564C9F88}"/>
              </a:ext>
            </a:extLst>
          </p:cNvPr>
          <p:cNvSpPr/>
          <p:nvPr/>
        </p:nvSpPr>
        <p:spPr>
          <a:xfrm>
            <a:off x="715618" y="833736"/>
            <a:ext cx="10363200" cy="1398844"/>
          </a:xfrm>
          <a:prstGeom prst="rect">
            <a:avLst/>
          </a:prstGeom>
        </p:spPr>
        <p:txBody>
          <a:bodyPr wrap="square">
            <a:spAutoFit/>
          </a:bodyPr>
          <a:lstStyle/>
          <a:p>
            <a:r>
              <a:rPr lang="en-US" sz="2800" b="1" dirty="0"/>
              <a:t>Oxidation Number </a:t>
            </a:r>
          </a:p>
          <a:p>
            <a:pPr>
              <a:lnSpc>
                <a:spcPct val="150000"/>
              </a:lnSpc>
            </a:pPr>
            <a:r>
              <a:rPr lang="en-US" sz="2000" dirty="0"/>
              <a:t>The oxidation number of an element indicates the number of electrons lost, gained, or shared as    a result of chemical bonding.</a:t>
            </a:r>
          </a:p>
        </p:txBody>
      </p:sp>
      <p:sp>
        <p:nvSpPr>
          <p:cNvPr id="3" name="Rectangle 2">
            <a:extLst>
              <a:ext uri="{FF2B5EF4-FFF2-40B4-BE49-F238E27FC236}">
                <a16:creationId xmlns="" xmlns:a16="http://schemas.microsoft.com/office/drawing/2014/main" id="{6006A616-B727-4B24-B153-44459F9AB580}"/>
              </a:ext>
            </a:extLst>
          </p:cNvPr>
          <p:cNvSpPr/>
          <p:nvPr/>
        </p:nvSpPr>
        <p:spPr>
          <a:xfrm>
            <a:off x="609600" y="2727499"/>
            <a:ext cx="4826834" cy="461665"/>
          </a:xfrm>
          <a:prstGeom prst="rect">
            <a:avLst/>
          </a:prstGeom>
        </p:spPr>
        <p:txBody>
          <a:bodyPr wrap="none">
            <a:spAutoFit/>
          </a:bodyPr>
          <a:lstStyle/>
          <a:p>
            <a:r>
              <a:rPr lang="en-US" sz="2400" b="1" dirty="0"/>
              <a:t>Rules for Assigning Oxidation States </a:t>
            </a:r>
          </a:p>
        </p:txBody>
      </p:sp>
      <p:sp>
        <p:nvSpPr>
          <p:cNvPr id="6" name="Rectangle 5">
            <a:extLst>
              <a:ext uri="{FF2B5EF4-FFF2-40B4-BE49-F238E27FC236}">
                <a16:creationId xmlns="" xmlns:a16="http://schemas.microsoft.com/office/drawing/2014/main" id="{7493E05B-181E-4AF7-AF18-2B022CE2D0AA}"/>
              </a:ext>
            </a:extLst>
          </p:cNvPr>
          <p:cNvSpPr/>
          <p:nvPr/>
        </p:nvSpPr>
        <p:spPr>
          <a:xfrm>
            <a:off x="887896" y="3322960"/>
            <a:ext cx="10959547" cy="2814617"/>
          </a:xfrm>
          <a:prstGeom prst="rect">
            <a:avLst/>
          </a:prstGeom>
        </p:spPr>
        <p:txBody>
          <a:bodyPr wrap="square">
            <a:spAutoFit/>
          </a:bodyPr>
          <a:lstStyle/>
          <a:p>
            <a:pPr marL="342900" indent="-342900">
              <a:lnSpc>
                <a:spcPct val="150000"/>
              </a:lnSpc>
              <a:buAutoNum type="arabicPeriod"/>
            </a:pPr>
            <a:r>
              <a:rPr lang="en-US" sz="2000" dirty="0"/>
              <a:t>The oxidation state of an individual atom is 0. </a:t>
            </a:r>
          </a:p>
          <a:p>
            <a:pPr marL="342900" indent="-342900">
              <a:lnSpc>
                <a:spcPct val="150000"/>
              </a:lnSpc>
              <a:buAutoNum type="arabicPeriod"/>
            </a:pPr>
            <a:r>
              <a:rPr lang="en-US" sz="2000" dirty="0"/>
              <a:t>The total oxidation state of all atoms in a neutral species is 0 and in an ion is equal to the ion charge. </a:t>
            </a:r>
          </a:p>
          <a:p>
            <a:pPr>
              <a:lnSpc>
                <a:spcPct val="150000"/>
              </a:lnSpc>
            </a:pPr>
            <a:r>
              <a:rPr lang="en-US" sz="2000" dirty="0"/>
              <a:t>3. Group 1 metals have an oxidation state of +1 and Group 2 an oxidation state of +2. </a:t>
            </a:r>
          </a:p>
          <a:p>
            <a:pPr>
              <a:lnSpc>
                <a:spcPct val="150000"/>
              </a:lnSpc>
            </a:pPr>
            <a:r>
              <a:rPr lang="en-US" sz="2000" dirty="0"/>
              <a:t>4. The oxidation state of fluorine is -1 in compounds. </a:t>
            </a:r>
          </a:p>
          <a:p>
            <a:pPr>
              <a:lnSpc>
                <a:spcPct val="150000"/>
              </a:lnSpc>
            </a:pPr>
            <a:r>
              <a:rPr lang="en-US" sz="2000" dirty="0"/>
              <a:t>5. Hydrogen generally has an oxidation state of +1 in compounds. </a:t>
            </a:r>
          </a:p>
          <a:p>
            <a:pPr>
              <a:lnSpc>
                <a:spcPct val="150000"/>
              </a:lnSpc>
            </a:pPr>
            <a:r>
              <a:rPr lang="en-US" sz="2000" dirty="0"/>
              <a:t>6. Oxygen generally has an oxidation state of -2 in compounds</a:t>
            </a:r>
          </a:p>
        </p:txBody>
      </p:sp>
    </p:spTree>
    <p:extLst>
      <p:ext uri="{BB962C8B-B14F-4D97-AF65-F5344CB8AC3E}">
        <p14:creationId xmlns:p14="http://schemas.microsoft.com/office/powerpoint/2010/main" val="765671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1759</Words>
  <Application>Microsoft Office PowerPoint</Application>
  <PresentationFormat>Widescreen</PresentationFormat>
  <Paragraphs>164</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맑은 고딕</vt:lpstr>
      <vt:lpstr>Arial</vt:lpstr>
      <vt:lpstr>Arial</vt:lpstr>
      <vt:lpstr>Calibri</vt:lpstr>
      <vt:lpstr>Calibri Light</vt:lpstr>
      <vt:lpstr>Georgia</vt:lpstr>
      <vt:lpstr>proxima-nova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34</cp:revision>
  <dcterms:created xsi:type="dcterms:W3CDTF">2019-10-28T02:34:45Z</dcterms:created>
  <dcterms:modified xsi:type="dcterms:W3CDTF">2022-03-10T09:19:32Z</dcterms:modified>
</cp:coreProperties>
</file>