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acifico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NsKF5SS1n1OWhjAAyWa4Dm5fOxOpmR7U/view?usp=sharing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-40925"/>
            <a:ext cx="9240699" cy="61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08350" y="1168350"/>
            <a:ext cx="4277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>
                <a:latin typeface="Times New Roman"/>
                <a:ea typeface="Times New Roman"/>
                <a:cs typeface="Times New Roman"/>
                <a:sym typeface="Times New Roman"/>
              </a:rPr>
              <a:t>Skill-up station::</a:t>
            </a:r>
            <a:endParaRPr sz="29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>
                <a:latin typeface="Times New Roman"/>
                <a:ea typeface="Times New Roman"/>
                <a:cs typeface="Times New Roman"/>
                <a:sym typeface="Times New Roman"/>
              </a:rPr>
              <a:t>Career Advancement</a:t>
            </a:r>
            <a:endParaRPr sz="29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>
                <a:latin typeface="Times New Roman"/>
                <a:ea typeface="Times New Roman"/>
                <a:cs typeface="Times New Roman"/>
                <a:sym typeface="Times New Roman"/>
              </a:rPr>
              <a:t>In the 21st century</a:t>
            </a:r>
            <a:endParaRPr sz="29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08350" y="3657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Facilitator: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Nazmus Sakib,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Lecturer, Department of English,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TAF Coach, Trainer,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Daffodil International University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Sakib.eng@diu.edu.bd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792450" y="895650"/>
            <a:ext cx="5043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2.       Literacy Skills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Information literacy: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Understanding facts, figures, statistics, and data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Media literacy: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Understanding the methods and outlets in which information is published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Technology literacy: 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Understanding the machines that make the Information Age possible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1937" y="0"/>
            <a:ext cx="31320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792450" y="895650"/>
            <a:ext cx="4670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3.       Life Skills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Flexibility: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Deviating from plans as needed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Leadership: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Motivating a team to accomplish a goal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Initiative: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Starting projects, strategies, and plans on one’s own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Productivity: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Maintaining efficiency in an age of distractions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Social skills: 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Meeting and networking with others for mutual benefit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4759700" y="2371650"/>
            <a:ext cx="354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Skill 4: Creating a CV with precise intent</a:t>
            </a:r>
            <a:endParaRPr b="0" i="0" sz="18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703125" cy="51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2178000" y="1833000"/>
            <a:ext cx="4670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Case study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Link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2676125" y="2215275"/>
            <a:ext cx="334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highlight>
                  <a:srgbClr val="FFE599"/>
                </a:highlight>
                <a:latin typeface="Pacifico"/>
                <a:ea typeface="Pacifico"/>
                <a:cs typeface="Pacifico"/>
                <a:sym typeface="Pacifico"/>
              </a:rPr>
              <a:t>Questions?</a:t>
            </a:r>
            <a:endParaRPr b="0" i="0" sz="2200" u="none" cap="none" strike="noStrike">
              <a:solidFill>
                <a:schemeClr val="dk1"/>
              </a:solidFill>
              <a:highlight>
                <a:srgbClr val="FFE599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2236950" y="676250"/>
            <a:ext cx="467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Feedback</a:t>
            </a:r>
            <a:endParaRPr b="0" i="0" sz="1400" u="sng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Link: https://padlet.com/sakibtaf/sessions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950" y="1627675"/>
            <a:ext cx="2174399" cy="217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3224900" y="3990750"/>
            <a:ext cx="334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highlight>
                  <a:srgbClr val="FFE599"/>
                </a:highlight>
                <a:latin typeface="Pacifico"/>
                <a:ea typeface="Pacifico"/>
                <a:cs typeface="Pacifico"/>
                <a:sym typeface="Pacifico"/>
              </a:rPr>
              <a:t>Thank you for listening!</a:t>
            </a:r>
            <a:endParaRPr b="0" i="0" sz="1600" u="none" cap="none" strike="noStrike">
              <a:solidFill>
                <a:schemeClr val="dk1"/>
              </a:solidFill>
              <a:highlight>
                <a:srgbClr val="FFE599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rgbClr val="FFE599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rgbClr val="FFE599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450" y="1603775"/>
            <a:ext cx="47244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Skill-goals for today-</a:t>
            </a:r>
            <a:endParaRPr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08700" y="1259300"/>
            <a:ext cx="4645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Georgia"/>
              <a:buAutoNum type="arabicPeriod"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SWOT Analysis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Georgia"/>
              <a:buAutoNum type="arabicPeriod"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SMART Goals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Georgia"/>
              <a:buAutoNum type="arabicPeriod"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Understanding relevant 21st century skills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Georgia"/>
              <a:buAutoNum type="arabicPeriod"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Creating a CV with precise intent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8150" y="1859175"/>
            <a:ext cx="2969633" cy="19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354313" y="1044400"/>
            <a:ext cx="233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1C232"/>
                </a:solidFill>
                <a:latin typeface="Georgia"/>
                <a:ea typeface="Georgia"/>
                <a:cs typeface="Georgia"/>
                <a:sym typeface="Georgia"/>
              </a:rPr>
              <a:t>Career vs. Job?</a:t>
            </a:r>
            <a:endParaRPr>
              <a:solidFill>
                <a:srgbClr val="F1C23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6674" y="0"/>
            <a:ext cx="34273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440375" y="2171550"/>
            <a:ext cx="266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Skill 1: SWOT analysis</a:t>
            </a:r>
            <a:endParaRPr b="0" i="0" sz="18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7"/>
          <p:cNvGrpSpPr/>
          <p:nvPr/>
        </p:nvGrpSpPr>
        <p:grpSpPr>
          <a:xfrm>
            <a:off x="363524" y="1258050"/>
            <a:ext cx="3051189" cy="2547000"/>
            <a:chOff x="363524" y="1258050"/>
            <a:chExt cx="3051189" cy="2547000"/>
          </a:xfrm>
        </p:grpSpPr>
        <p:sp>
          <p:nvSpPr>
            <p:cNvPr id="85" name="Google Shape;85;p17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7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Strength</a:t>
              </a:r>
              <a:endPara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17"/>
            <p:cNvSpPr txBox="1"/>
            <p:nvPr/>
          </p:nvSpPr>
          <p:spPr>
            <a:xfrm rot="-2700274">
              <a:off x="962090" y="2388089"/>
              <a:ext cx="266331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Strengths describe what an organization excels at and what separates it from the competition: a strong brand, loyal customer base, a strong balance sheet, unique technology, and so on. </a:t>
              </a:r>
              <a:endPara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p17"/>
          <p:cNvGrpSpPr/>
          <p:nvPr/>
        </p:nvGrpSpPr>
        <p:grpSpPr>
          <a:xfrm>
            <a:off x="2273746" y="1200900"/>
            <a:ext cx="3371278" cy="2604150"/>
            <a:chOff x="2273746" y="1200900"/>
            <a:chExt cx="3371278" cy="2604150"/>
          </a:xfrm>
        </p:grpSpPr>
        <p:sp>
          <p:nvSpPr>
            <p:cNvPr id="90" name="Google Shape;90;p17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7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Weakness</a:t>
              </a:r>
              <a:endPara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 rot="-2700000">
              <a:off x="2806127" y="2228190"/>
              <a:ext cx="3115795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Weaknesses stop an organization from performing at its optimum level. They are areas where the business needs to improve to remain competitive: a weak brand, higher-than-average turnover, high levels of debt, an inadequate supply chain, or lack of capital.</a:t>
              </a:r>
              <a:endPara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" name="Google Shape;94;p17"/>
          <p:cNvGrpSpPr/>
          <p:nvPr/>
        </p:nvGrpSpPr>
        <p:grpSpPr>
          <a:xfrm>
            <a:off x="4193764" y="1258050"/>
            <a:ext cx="3075786" cy="2547000"/>
            <a:chOff x="4193764" y="1258050"/>
            <a:chExt cx="3075786" cy="2547000"/>
          </a:xfrm>
        </p:grpSpPr>
        <p:sp>
          <p:nvSpPr>
            <p:cNvPr id="95" name="Google Shape;95;p17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17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Opportunities</a:t>
              </a:r>
              <a:endPara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7"/>
            <p:cNvSpPr txBox="1"/>
            <p:nvPr/>
          </p:nvSpPr>
          <p:spPr>
            <a:xfrm rot="-2700000">
              <a:off x="4787352" y="2375940"/>
              <a:ext cx="2697895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Opportunities refer to favorable external factors that could give an organization a competitive advantage. For example, if a country cuts tariffs, a car manufacturer can export its cars into a new market, increasing sales and market share.</a:t>
              </a:r>
              <a:endPara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7"/>
          <p:cNvGrpSpPr/>
          <p:nvPr/>
        </p:nvGrpSpPr>
        <p:grpSpPr>
          <a:xfrm>
            <a:off x="6103986" y="1258050"/>
            <a:ext cx="2836013" cy="2735947"/>
            <a:chOff x="6103986" y="1258050"/>
            <a:chExt cx="2836013" cy="2735947"/>
          </a:xfrm>
        </p:grpSpPr>
        <p:sp>
          <p:nvSpPr>
            <p:cNvPr id="100" name="Google Shape;100;p17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7"/>
            <p:cNvSpPr txBox="1"/>
            <p:nvPr/>
          </p:nvSpPr>
          <p:spPr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Threats</a:t>
              </a:r>
              <a:endParaRPr b="1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7"/>
            <p:cNvSpPr txBox="1"/>
            <p:nvPr/>
          </p:nvSpPr>
          <p:spPr>
            <a:xfrm rot="-2700000">
              <a:off x="6468303" y="2611387"/>
              <a:ext cx="2685592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Threats refer to factors that have the potential to harm an organization. </a:t>
              </a:r>
              <a:endParaRPr b="1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4759700" y="2371650"/>
            <a:ext cx="27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Skill 2: SMART goals</a:t>
            </a:r>
            <a:endParaRPr b="0" i="0" sz="18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025" y="0"/>
            <a:ext cx="361627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6391650" y="1963975"/>
            <a:ext cx="285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b="0" i="0" lang="en" sz="16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pecific</a:t>
            </a:r>
            <a:endParaRPr b="0" i="0" sz="16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392753" y="2350750"/>
            <a:ext cx="291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b="0" i="0" lang="en" sz="16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easurable</a:t>
            </a:r>
            <a:endParaRPr b="0" i="0" sz="16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377802" y="2737525"/>
            <a:ext cx="288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b="0" i="0" lang="en" sz="16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chievable</a:t>
            </a:r>
            <a:endParaRPr b="0" i="0" sz="16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363405" y="3134275"/>
            <a:ext cx="291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b="0" i="0" lang="en" sz="16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elevant</a:t>
            </a:r>
            <a:endParaRPr b="0" i="0" sz="16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362856" y="3511075"/>
            <a:ext cx="291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b="0" i="0" lang="en" sz="16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ime-bound</a:t>
            </a:r>
            <a:endParaRPr b="0" i="0" sz="16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55125" y="338925"/>
            <a:ext cx="478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500"/>
              <a:buFont typeface="Arial"/>
              <a:buAutoNum type="arabicPeriod"/>
            </a:pPr>
            <a:r>
              <a:rPr b="0" i="1" lang="en" sz="15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I want to increase my typing speed.</a:t>
            </a:r>
            <a:endParaRPr b="0" i="1" sz="15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55125" y="809000"/>
            <a:ext cx="5907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1. 1 I would like to increase my typing speed from 50 words per minute to 65 words per minute, and I can measure my progress by taking timed tests that show the increase in my typing speed.”</a:t>
            </a:r>
            <a:endParaRPr b="0" i="1" sz="15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55125" y="3889100"/>
            <a:ext cx="587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1.4 I will increase my typing speed of 50 words per minute to 65 words per minute within </a:t>
            </a:r>
            <a:r>
              <a:rPr b="0" i="1" lang="en" sz="1500" u="sng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three months.</a:t>
            </a:r>
            <a:r>
              <a:rPr b="0" i="1" lang="en" sz="15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I will set aside 15 minutes each day to practice at speed and take timed tests weekly to measure my progress.</a:t>
            </a:r>
            <a:endParaRPr b="0" i="1" sz="15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55125" y="1971775"/>
            <a:ext cx="460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1.2 ^</a:t>
            </a:r>
            <a:endParaRPr b="0" i="1" sz="15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06525" y="3281813"/>
            <a:ext cx="291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  <a:r>
              <a:rPr b="0" i="1" lang="en" sz="15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^</a:t>
            </a:r>
            <a:endParaRPr b="0" i="1" sz="15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573150" y="2371650"/>
            <a:ext cx="3274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Skill 3: Understanding relevant 21st century skills</a:t>
            </a:r>
            <a:endParaRPr b="0" i="0" sz="19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6674" y="0"/>
            <a:ext cx="34273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792450" y="895650"/>
            <a:ext cx="4585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Georgia"/>
              <a:buAutoNum type="arabicPeriod"/>
            </a:pP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Learning skills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Critical thinking: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Finding solutions to problems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Creativity: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 Thinking outside the box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Collaboration: 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Working with others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sng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Communication: </a:t>
            </a:r>
            <a:r>
              <a:rPr b="0" i="0" lang="en" sz="1400" u="none" cap="none" strike="noStrik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Talking to others</a:t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4053" y="0"/>
            <a:ext cx="378994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650" y="3989925"/>
            <a:ext cx="12553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