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69" r:id="rId4"/>
    <p:sldId id="270" r:id="rId5"/>
    <p:sldId id="272" r:id="rId6"/>
    <p:sldId id="273" r:id="rId7"/>
    <p:sldId id="274" r:id="rId8"/>
    <p:sldId id="275" r:id="rId9"/>
    <p:sldId id="276" r:id="rId10"/>
    <p:sldId id="27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–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–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Light Style 3 –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–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35" autoAdjust="0"/>
    <p:restoredTop sz="94660"/>
  </p:normalViewPr>
  <p:slideViewPr>
    <p:cSldViewPr snapToGrid="0">
      <p:cViewPr varScale="1">
        <p:scale>
          <a:sx n="65" d="100"/>
          <a:sy n="65" d="100"/>
        </p:scale>
        <p:origin x="111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BED589-463E-4586-84FB-1D1488F96C45}" type="datetimeFigureOut">
              <a:rPr lang="en-US" smtClean="0"/>
              <a:t>25-Aug-25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B3458D-CDCE-4D74-A390-631F634FC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516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B3458D-CDCE-4D74-A390-631F634FC26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060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B3458D-CDCE-4D74-A390-631F634FC26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627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7BC55-16E8-EFA2-375A-409E9E1087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4EDE61-1265-0847-35F2-A7CC85EB8E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DA7934-2711-0BE5-4979-9C776A74E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3D9F-B047-4AA3-810F-01409B6D72FC}" type="datetime1">
              <a:rPr lang="en-US" smtClean="0"/>
              <a:t>25-Aug-25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4E93C9-AE87-7192-8D1E-1B6FA3C82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488828-D278-32C6-C9E5-01FCDCE77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70CA9-FE80-473C-B4A2-7C24104C8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886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C3A7A-E789-2816-AD7E-37B161E47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576EC0-B984-BD78-F79E-2E7F30B365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706FD4-5952-0C0F-46BE-87A4AB61C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39D95-7F93-4903-A982-2764F1D2D5BA}" type="datetime1">
              <a:rPr lang="en-US" smtClean="0"/>
              <a:t>25-Aug-25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4FC3CD-C1EF-1CD6-D600-5EF21D632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0E5594-5127-BF98-E47E-9E41DCD45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70CA9-FE80-473C-B4A2-7C24104C8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098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418DEE-2D7D-0136-C695-B16D9093C9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746CF1-04B5-9282-9F09-81368EA929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8462EE-71AE-477F-98CB-E5D00CB7F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0EA8D-1A21-463F-8F59-0F869B712C44}" type="datetime1">
              <a:rPr lang="en-US" smtClean="0"/>
              <a:t>25-Aug-25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342704-9523-B383-6ED5-EC219758A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5F959D-2B40-B4F2-F887-1DB58EE92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70CA9-FE80-473C-B4A2-7C24104C8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726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100B2-04E6-12CC-BB13-9224B9FF2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617617-A523-0CBD-104F-6E337C04AD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F84784-0762-0B0D-3232-9D04F0F60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F03C7-F531-4E75-859A-EEADD51C852D}" type="datetime1">
              <a:rPr lang="en-US" smtClean="0"/>
              <a:t>25-Aug-25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87061F-611D-9224-A4F4-F8834928E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47F044-E1CE-4725-9443-A446002AE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70CA9-FE80-473C-B4A2-7C24104C8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563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2F9C4-0E54-F4B7-6442-D07EC98FC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5A52F9-FFD2-EA86-B1EE-D610EEA1A8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7729B3-C66A-B24E-EC57-04EDD317F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549BB-E044-44F5-BFA5-93AD15D0AB93}" type="datetime1">
              <a:rPr lang="en-US" smtClean="0"/>
              <a:t>25-Aug-25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237FDB-BD87-CED1-A178-EB0AED160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6B6F67-8EBE-4DED-C6A0-432E97C37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70CA9-FE80-473C-B4A2-7C24104C8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021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162C7-1736-F082-22EE-091C9EB5C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7BEB18-838F-A6B4-C3EE-89A2428164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4BF6AD-A6C0-2251-BEDA-737851FD10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C34CB4-0949-C7EC-B2EF-437ACEF72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2F39C-EE39-4083-ACDD-4AF69B6A2D01}" type="datetime1">
              <a:rPr lang="en-US" smtClean="0"/>
              <a:t>25-Aug-25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A70D67-652D-F8A8-260E-A860EA361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8A5369-011E-73F6-F603-808239D24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70CA9-FE80-473C-B4A2-7C24104C8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665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CF57B-685C-F2E2-2515-C15AE02CB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915E53-983E-C68D-5867-371599D755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4DDB46-0F2C-EE75-E5FF-9D4DCDE19F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BE08DC-191D-BE72-5449-277F140767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977AE1-9CFA-5CDD-C151-EAF223B139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B6154A7-1EE3-2240-30A0-601FEC476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FFE4A-CAE6-405E-AD96-2A7493616A04}" type="datetime1">
              <a:rPr lang="en-US" smtClean="0"/>
              <a:t>25-Aug-25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271644-8062-658D-277C-52C8B08E5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211D282-AC0B-A6F2-129E-6133FA4EE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70CA9-FE80-473C-B4A2-7C24104C8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543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93833-BDE5-ED45-EB1F-275F91AD4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EA1F39-93F5-10BF-66AE-E77AE90E9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76FBB-65D3-4300-BDD3-B371392DE0BC}" type="datetime1">
              <a:rPr lang="en-US" smtClean="0"/>
              <a:t>25-Aug-25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AECE97-D009-F99D-AC67-7F321A8AD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B8B338-7A2E-463F-B593-A4DB006FD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70CA9-FE80-473C-B4A2-7C24104C8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483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FABE01-CEE0-8A3B-F2B8-C0EB07550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4B343-C269-4DF6-AE7D-314131B5A87A}" type="datetime1">
              <a:rPr lang="en-US" smtClean="0"/>
              <a:t>25-Aug-25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D8CA9D-7DBE-A980-8D61-AB08EEC4C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A019C2-353C-8904-6659-BA80BCFE9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70CA9-FE80-473C-B4A2-7C24104C8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09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3AAFD-4E94-64A1-33BA-8F316AD22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F61217-829E-5512-8E7A-CCC5E53B24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A449AF-8BAA-0E2D-CE28-36D7D55AC2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D8A07C-04A2-AF6E-8B43-A0EF75C7A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E3651-BE60-4860-B839-CE67ADC83CC2}" type="datetime1">
              <a:rPr lang="en-US" smtClean="0"/>
              <a:t>25-Aug-25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741A7D-EF01-869E-FD57-2603347E2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89EB2A-8020-F61D-AD40-CDD528A94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70CA9-FE80-473C-B4A2-7C24104C8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847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4E5C9-D978-416D-D5D4-103220D94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96D090-12DD-A1B9-8A74-1F31B16464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2B8601-6037-9C1F-4013-8AEA9EDC8D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6C7B71-4D05-773C-83C2-E739A28C9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B05BC-663C-4EE5-8747-E91636128EDF}" type="datetime1">
              <a:rPr lang="en-US" smtClean="0"/>
              <a:t>25-Aug-25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2AF842-8750-A3A4-EE71-F1CECF63F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071816-5F58-4444-B6A0-C788E9CF4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70CA9-FE80-473C-B4A2-7C24104C8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180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FF5DE75-98F2-1B0C-14AC-EFA777D24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DA147E-72FC-9294-BD7A-FFABC3DDB6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1E3591-9B77-C8F3-D741-A9E8CE17EA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A6CB126-8EDE-4857-A83A-81F3066BB1D9}" type="datetime1">
              <a:rPr lang="en-US" smtClean="0"/>
              <a:t>25-Aug-25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DE3777-7F96-ECCC-16E0-8B0331173C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3565AE-3E05-96DB-3DB1-46C5B3844A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4470CA9-FE80-473C-B4A2-7C24104C8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349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A7895A40-19A4-42D6-9D30-DBC1E8002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2F429C4-ABC9-46FC-818A-B5429CDE4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270325" y="3369273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CEF98E4-3709-4952-8F42-2305CCE34F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374475" y="1040470"/>
            <a:ext cx="6858003" cy="47770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10BCCF5-D685-47FF-B675-647EAEB72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7914" y="857786"/>
            <a:ext cx="11067024" cy="52089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6DBA137-18D9-35F6-43D9-4D2D65EDCB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7689" y="3071183"/>
            <a:ext cx="9910296" cy="259002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Waste Cooking Oil Collection &amp; Management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4BD037-22B9-C751-8989-A7DDB96B5D91}"/>
              </a:ext>
            </a:extLst>
          </p:cNvPr>
          <p:cNvSpPr txBox="1"/>
          <p:nvPr/>
        </p:nvSpPr>
        <p:spPr>
          <a:xfrm>
            <a:off x="987688" y="1553518"/>
            <a:ext cx="9910295" cy="128173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400" i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Ensuring High-Quality Biodiesel Production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0EE8A42-107A-4D4C-8D56-BBAE95C7F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524009" y="3366125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75E941-5CE1-9247-4441-B8996EB9E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85412" y="6492240"/>
            <a:ext cx="118872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04470CA9-FE80-473C-B4A2-7C24104C8DA7}" type="slidenum">
              <a:rPr lang="en-US" smtClean="0">
                <a:solidFill>
                  <a:schemeClr val="tx1">
                    <a:tint val="75000"/>
                  </a:schemeClr>
                </a:solidFill>
              </a:rPr>
              <a:pPr>
                <a:spcAft>
                  <a:spcPts val="600"/>
                </a:spcAft>
              </a:pPr>
              <a:t>1</a:t>
            </a:fld>
            <a:endParaRPr lang="en-US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96B4D7-F420-65C4-9B4C-0387404D79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203" y="5785132"/>
            <a:ext cx="1504950" cy="98869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C240144-B143-7658-6528-D624AB95D603}"/>
              </a:ext>
            </a:extLst>
          </p:cNvPr>
          <p:cNvSpPr txBox="1"/>
          <p:nvPr/>
        </p:nvSpPr>
        <p:spPr>
          <a:xfrm>
            <a:off x="426973" y="6277375"/>
            <a:ext cx="2043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Dr. Thamina Acter</a:t>
            </a:r>
          </a:p>
        </p:txBody>
      </p:sp>
    </p:spTree>
    <p:extLst>
      <p:ext uri="{BB962C8B-B14F-4D97-AF65-F5344CB8AC3E}">
        <p14:creationId xmlns:p14="http://schemas.microsoft.com/office/powerpoint/2010/main" val="1332161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DE79283-E5CA-2873-1F4A-7A01741CCD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4" name="Rectangle 53">
            <a:extLst>
              <a:ext uri="{FF2B5EF4-FFF2-40B4-BE49-F238E27FC236}">
                <a16:creationId xmlns:a16="http://schemas.microsoft.com/office/drawing/2014/main" id="{A7895A40-19A4-42D6-9D30-DBC1E8002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02F429C4-ABC9-46FC-818A-B5429CDE4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270325" y="3369273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2CEF98E4-3709-4952-8F42-2305CCE34F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374475" y="1040470"/>
            <a:ext cx="6858003" cy="47770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F10BCCF5-D685-47FF-B675-647EAEB72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7914" y="857786"/>
            <a:ext cx="11067024" cy="52089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750B7C-EC8B-08AE-AA10-EDE566FF6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3826" y="3209329"/>
            <a:ext cx="4663171" cy="1178475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8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Thank You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B0EE8A42-107A-4D4C-8D56-BBAE95C7F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524009" y="3366125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0E99A7-1470-549B-3D79-438311A16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85412" y="6492240"/>
            <a:ext cx="118872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04470CA9-FE80-473C-B4A2-7C24104C8DA7}" type="slidenum">
              <a:rPr lang="en-US">
                <a:solidFill>
                  <a:schemeClr val="tx1">
                    <a:tint val="75000"/>
                  </a:schemeClr>
                </a:solidFill>
              </a:rPr>
              <a:pPr>
                <a:spcAft>
                  <a:spcPts val="600"/>
                </a:spcAft>
              </a:pPr>
              <a:t>10</a:t>
            </a:fld>
            <a:endParaRPr lang="en-US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3" name="Parallelogram 2">
            <a:extLst>
              <a:ext uri="{FF2B5EF4-FFF2-40B4-BE49-F238E27FC236}">
                <a16:creationId xmlns:a16="http://schemas.microsoft.com/office/drawing/2014/main" id="{083FDC7B-80B2-019E-2975-1553A5803083}"/>
              </a:ext>
            </a:extLst>
          </p:cNvPr>
          <p:cNvSpPr/>
          <p:nvPr/>
        </p:nvSpPr>
        <p:spPr>
          <a:xfrm>
            <a:off x="2966866" y="2940553"/>
            <a:ext cx="5321940" cy="1447251"/>
          </a:xfrm>
          <a:prstGeom prst="parallelogram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560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AAAE94E3-A7DB-4868-B1E3-E49703488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F2F64D-55EC-969C-F6CD-9DF77DFE5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5279408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/>
              <a:t>Introduction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123821"/>
            <a:ext cx="4975066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4BC023-5A24-1590-06AD-2E4AA339B699}"/>
              </a:ext>
            </a:extLst>
          </p:cNvPr>
          <p:cNvSpPr txBox="1"/>
          <p:nvPr/>
        </p:nvSpPr>
        <p:spPr>
          <a:xfrm>
            <a:off x="590719" y="2330505"/>
            <a:ext cx="5278066" cy="39795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effectLst/>
              </a:rPr>
              <a:t>Rising consumption of vegetable oils.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effectLst/>
              </a:rPr>
              <a:t>Improper disposal of waste cooking oils (WCOs) leads to environmental pollution.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effectLst/>
              </a:rPr>
              <a:t>WCO as a potential feedstock for biodiesel production.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effectLst/>
              </a:rPr>
              <a:t>Need for a structured WCO collection system.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7447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 descr="A diagram of a factory&#10;&#10;Description automatically generated">
            <a:extLst>
              <a:ext uri="{FF2B5EF4-FFF2-40B4-BE49-F238E27FC236}">
                <a16:creationId xmlns:a16="http://schemas.microsoft.com/office/drawing/2014/main" id="{244438BD-6E6F-E838-6DD8-A2F38E24E0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504" y="357447"/>
            <a:ext cx="4845671" cy="2986761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8CB5D2D7-DF65-4E86-BFBA-FFB9B5ACE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05479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graph of oil consumption projection">
            <a:extLst>
              <a:ext uri="{FF2B5EF4-FFF2-40B4-BE49-F238E27FC236}">
                <a16:creationId xmlns:a16="http://schemas.microsoft.com/office/drawing/2014/main" id="{C0635664-93B7-7F83-5194-22E0B32736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954" y="3828638"/>
            <a:ext cx="4180507" cy="2600427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B1A250D-DCB0-AB25-E339-C81146789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85070" y="6492240"/>
            <a:ext cx="105571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04470CA9-FE80-473C-B4A2-7C24104C8DA7}" type="slidenum">
              <a:rPr lang="en-US" smtClean="0">
                <a:solidFill>
                  <a:schemeClr val="tx1">
                    <a:tint val="75000"/>
                  </a:schemeClr>
                </a:solidFill>
              </a:rPr>
              <a:pPr>
                <a:spcAft>
                  <a:spcPts val="600"/>
                </a:spcAft>
              </a:pPr>
              <a:t>2</a:t>
            </a:fld>
            <a:endParaRPr lang="en-US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182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5AB7307-AFDE-E550-E3AC-02FFC04180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B7412B8E-484B-4452-8644-AD263F593B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062849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656150"/>
            <a:ext cx="5590787" cy="14315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ECADC2-B6CA-5330-3CDF-AE1DA9E74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73940"/>
            <a:ext cx="4928291" cy="103578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300"/>
              <a:t>Why Focus on Waste Cooking Oil?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63E29C-49F7-A3C6-924E-EEFC36A4ACAB}"/>
              </a:ext>
            </a:extLst>
          </p:cNvPr>
          <p:cNvSpPr txBox="1"/>
          <p:nvPr/>
        </p:nvSpPr>
        <p:spPr>
          <a:xfrm>
            <a:off x="1045029" y="2524721"/>
            <a:ext cx="4991629" cy="3677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>
                <a:effectLst/>
              </a:rPr>
              <a:t>Environmental Impact:</a:t>
            </a:r>
            <a:r>
              <a:rPr lang="en-US">
                <a:effectLst/>
              </a:rPr>
              <a:t> Dumping WCO clogs drainage systems and pollutes water.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>
                <a:effectLst/>
              </a:rPr>
              <a:t>Economic Potential:</a:t>
            </a:r>
            <a:r>
              <a:rPr lang="en-US">
                <a:effectLst/>
              </a:rPr>
              <a:t> WCO can be converted into biodiesel, reducing dependence on fossil fuels.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>
                <a:effectLst/>
              </a:rPr>
              <a:t>Health Concerns:</a:t>
            </a:r>
            <a:r>
              <a:rPr lang="en-US">
                <a:effectLst/>
              </a:rPr>
              <a:t> Reuse of degraded WCO for cooking is harmful.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>
              <a:effectLst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FD95D09-2666-454C-AE57-F5C7D86606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34419" y="650054"/>
            <a:ext cx="4719382" cy="55964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A diagram of a biofuel">
            <a:extLst>
              <a:ext uri="{FF2B5EF4-FFF2-40B4-BE49-F238E27FC236}">
                <a16:creationId xmlns:a16="http://schemas.microsoft.com/office/drawing/2014/main" id="{FA6AEF1F-007F-56AD-B522-7CB8078570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5" r="2660" b="1"/>
          <a:stretch/>
        </p:blipFill>
        <p:spPr>
          <a:xfrm>
            <a:off x="6782224" y="650054"/>
            <a:ext cx="2064082" cy="266046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733FCBC-0487-7DAC-F2D3-527D9E3C76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6813" y="704765"/>
            <a:ext cx="2385174" cy="2605753"/>
          </a:xfrm>
          <a:prstGeom prst="rect">
            <a:avLst/>
          </a:prstGeom>
        </p:spPr>
      </p:pic>
      <p:pic>
        <p:nvPicPr>
          <p:cNvPr id="7" name="Picture 6" descr="Oil barrels in a river">
            <a:extLst>
              <a:ext uri="{FF2B5EF4-FFF2-40B4-BE49-F238E27FC236}">
                <a16:creationId xmlns:a16="http://schemas.microsoft.com/office/drawing/2014/main" id="{E0F5816D-7740-177D-CAA3-4CDEC4547D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9" r="14068"/>
          <a:stretch/>
        </p:blipFill>
        <p:spPr>
          <a:xfrm>
            <a:off x="6923999" y="3508476"/>
            <a:ext cx="4173905" cy="2540111"/>
          </a:xfrm>
          <a:prstGeom prst="rect">
            <a:avLst/>
          </a:prstGeom>
        </p:spPr>
      </p:pic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92240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3AF2A5-886D-ED2B-99F0-3BA13B513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04470CA9-FE80-473C-B4A2-7C24104C8DA7}" type="slidenum">
              <a:rPr lang="en-US" smtClean="0">
                <a:solidFill>
                  <a:schemeClr val="tx1">
                    <a:tint val="75000"/>
                  </a:schemeClr>
                </a:solidFill>
              </a:rPr>
              <a:pPr>
                <a:spcAft>
                  <a:spcPts val="600"/>
                </a:spcAft>
              </a:pPr>
              <a:t>3</a:t>
            </a:fld>
            <a:endParaRPr lang="en-US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079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ABD3F29-3950-3ED5-E226-65FC775192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AAAE94E3-A7DB-4868-B1E3-E49703488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4A77B8-6AE0-3362-6CCC-2042C9BBC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5279408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/>
              <a:t>Physico-Chemical Changes in Frying Oil 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123821"/>
            <a:ext cx="4975066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24A810-3DD3-C7CF-2B5A-F32AC49195D3}"/>
              </a:ext>
            </a:extLst>
          </p:cNvPr>
          <p:cNvSpPr txBox="1"/>
          <p:nvPr/>
        </p:nvSpPr>
        <p:spPr>
          <a:xfrm>
            <a:off x="590719" y="2330505"/>
            <a:ext cx="5278066" cy="39795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</a:rPr>
              <a:t>Degradation Reactions: Hydrolysis, oxidation, and polymerization.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</a:rPr>
              <a:t>Factors Affecting Degradation: High temperature, repeated use, exposure to air.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</a:rPr>
              <a:t>Impact on WCO Quality: Increased viscosity, acidity, and peroxide value.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effectLst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effectLst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7447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diagram of food and oil&#10;&#10;Description automatically generated">
            <a:extLst>
              <a:ext uri="{FF2B5EF4-FFF2-40B4-BE49-F238E27FC236}">
                <a16:creationId xmlns:a16="http://schemas.microsoft.com/office/drawing/2014/main" id="{2DDF3F60-661D-436C-CB96-0535D4C297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936" y="259277"/>
            <a:ext cx="5009240" cy="3293068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8CB5D2D7-DF65-4E86-BFBA-FFB9B5ACE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05479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FD395AD-6531-28AA-70F8-BF220D4B8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85070" y="6492240"/>
            <a:ext cx="105571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04470CA9-FE80-473C-B4A2-7C24104C8DA7}" type="slidenum">
              <a:rPr lang="en-US" smtClean="0">
                <a:solidFill>
                  <a:schemeClr val="tx1">
                    <a:tint val="75000"/>
                  </a:schemeClr>
                </a:solidFill>
              </a:rPr>
              <a:pPr>
                <a:spcAft>
                  <a:spcPts val="600"/>
                </a:spcAft>
              </a:pPr>
              <a:t>4</a:t>
            </a:fld>
            <a:endParaRPr lang="en-US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7C2841A-70CA-5BD9-EF67-B0CA355869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9687" y="3782590"/>
            <a:ext cx="4845488" cy="2748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59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1FA5E3B-74BF-A084-51AE-AB8ADCCA02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AAAE94E3-A7DB-4868-B1E3-E49703488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612187-1102-7E46-3B7E-012C4E17D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5279408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/>
              <a:t>Effect of Storage on WCO Quality 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123821"/>
            <a:ext cx="4975066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9FA5D1-5DA4-036E-D535-5A6FDA068EC9}"/>
              </a:ext>
            </a:extLst>
          </p:cNvPr>
          <p:cNvSpPr txBox="1"/>
          <p:nvPr/>
        </p:nvSpPr>
        <p:spPr>
          <a:xfrm>
            <a:off x="590719" y="2330505"/>
            <a:ext cx="5278066" cy="39795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marR="0" lvl="0" indent="-228600">
              <a:lnSpc>
                <a:spcPct val="90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000" b="1" dirty="0">
                <a:effectLst/>
              </a:rPr>
              <a:t>Proper Storage Requirements:</a:t>
            </a:r>
            <a:r>
              <a:rPr lang="en-US" sz="2000" dirty="0">
                <a:effectLst/>
              </a:rPr>
              <a:t> Stainless steel or food-grade plastic containers.</a:t>
            </a:r>
          </a:p>
          <a:p>
            <a:pPr marL="342900" marR="0" lvl="0" indent="-228600">
              <a:lnSpc>
                <a:spcPct val="90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000" b="1" dirty="0">
                <a:effectLst/>
              </a:rPr>
              <a:t>Deterioration Factors:</a:t>
            </a:r>
            <a:r>
              <a:rPr lang="en-US" sz="2000" dirty="0">
                <a:effectLst/>
              </a:rPr>
              <a:t> Light, temperature, oxygen exposure.</a:t>
            </a:r>
          </a:p>
          <a:p>
            <a:pPr marL="342900" marR="0" lvl="0" indent="-228600">
              <a:lnSpc>
                <a:spcPct val="90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000" b="1" dirty="0">
                <a:effectLst/>
              </a:rPr>
              <a:t>Best Practices:</a:t>
            </a:r>
            <a:r>
              <a:rPr lang="en-US" sz="2000" dirty="0">
                <a:effectLst/>
              </a:rPr>
              <a:t> Cool, dark storage; minimal exposure to air.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7447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graph of different types of frying cycles">
            <a:extLst>
              <a:ext uri="{FF2B5EF4-FFF2-40B4-BE49-F238E27FC236}">
                <a16:creationId xmlns:a16="http://schemas.microsoft.com/office/drawing/2014/main" id="{1DC25635-E797-33EF-C6F6-1B29A99738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67" b="4"/>
          <a:stretch/>
        </p:blipFill>
        <p:spPr>
          <a:xfrm>
            <a:off x="6937051" y="353091"/>
            <a:ext cx="4758124" cy="3075909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8CB5D2D7-DF65-4E86-BFBA-FFB9B5ACE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05479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diagram of different types of fats">
            <a:extLst>
              <a:ext uri="{FF2B5EF4-FFF2-40B4-BE49-F238E27FC236}">
                <a16:creationId xmlns:a16="http://schemas.microsoft.com/office/drawing/2014/main" id="{05DB7986-8E5E-3AF7-98A9-AA9C613B64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0" r="5305" b="7"/>
          <a:stretch/>
        </p:blipFill>
        <p:spPr>
          <a:xfrm>
            <a:off x="6849686" y="3505479"/>
            <a:ext cx="4845489" cy="2995074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809996-9636-F80C-7964-5B7D3B3EF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85070" y="6492240"/>
            <a:ext cx="105571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04470CA9-FE80-473C-B4A2-7C24104C8DA7}" type="slidenum">
              <a:rPr lang="en-US" smtClean="0">
                <a:solidFill>
                  <a:schemeClr val="tx1">
                    <a:tint val="75000"/>
                  </a:schemeClr>
                </a:solidFill>
              </a:rPr>
              <a:pPr>
                <a:spcAft>
                  <a:spcPts val="600"/>
                </a:spcAft>
              </a:pPr>
              <a:t>5</a:t>
            </a:fld>
            <a:endParaRPr lang="en-US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302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1A4C948-63D5-5CDA-1B50-929516449D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8D31E1B-0407-4223-9642-0B642CBF57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062849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656150"/>
            <a:ext cx="5672667" cy="14315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14D442-66BC-2C31-4CA5-652EA50E6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73940"/>
            <a:ext cx="5052369" cy="103578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3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Pre-Treatments Before WCO Conversion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3C8BCC-BCB2-A244-D3EA-DD019AFFD650}"/>
              </a:ext>
            </a:extLst>
          </p:cNvPr>
          <p:cNvSpPr txBox="1"/>
          <p:nvPr/>
        </p:nvSpPr>
        <p:spPr>
          <a:xfrm>
            <a:off x="1045029" y="2524721"/>
            <a:ext cx="4991629" cy="3677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marR="0" lvl="0" indent="-228600">
              <a:lnSpc>
                <a:spcPct val="90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b="1" dirty="0">
                <a:effectLst/>
              </a:rPr>
              <a:t>Filtration:</a:t>
            </a:r>
            <a:r>
              <a:rPr lang="en-US" dirty="0">
                <a:effectLst/>
              </a:rPr>
              <a:t> Removal of food particles.</a:t>
            </a:r>
          </a:p>
          <a:p>
            <a:pPr marL="342900" marR="0" lvl="0" indent="-228600">
              <a:lnSpc>
                <a:spcPct val="90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b="1" dirty="0">
                <a:effectLst/>
              </a:rPr>
              <a:t>Deacidification:</a:t>
            </a:r>
            <a:r>
              <a:rPr lang="en-US" dirty="0">
                <a:effectLst/>
              </a:rPr>
              <a:t> Reducing free fatty acids (FFAs).</a:t>
            </a:r>
          </a:p>
          <a:p>
            <a:pPr marL="342900" marR="0" lvl="0" indent="-228600">
              <a:lnSpc>
                <a:spcPct val="90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b="1" dirty="0">
                <a:effectLst/>
              </a:rPr>
              <a:t>Dewatering:</a:t>
            </a:r>
            <a:r>
              <a:rPr lang="en-US" dirty="0">
                <a:effectLst/>
              </a:rPr>
              <a:t> Removing moisture to prevent microbial growth.</a:t>
            </a:r>
            <a:endParaRPr lang="en-US" dirty="0"/>
          </a:p>
          <a:p>
            <a:pPr marL="342900" marR="0" lvl="0" indent="-228600">
              <a:lnSpc>
                <a:spcPct val="90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b="1" dirty="0">
                <a:effectLst/>
              </a:rPr>
              <a:t>Decolorization:</a:t>
            </a:r>
            <a:r>
              <a:rPr lang="en-US" dirty="0">
                <a:effectLst/>
              </a:rPr>
              <a:t> Improving oil clarity for better biodiesel yield.</a:t>
            </a:r>
          </a:p>
          <a:p>
            <a:pPr marL="4000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0E96339-907C-46C3-99AC-31179B6F0E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16299" y="608401"/>
            <a:ext cx="4637502" cy="559344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92240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BEDF88D-28EE-7FD3-69CE-9BADE5003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04470CA9-FE80-473C-B4A2-7C24104C8DA7}" type="slidenum">
              <a:rPr lang="en-US" smtClean="0">
                <a:solidFill>
                  <a:schemeClr val="tx1">
                    <a:tint val="75000"/>
                  </a:schemeClr>
                </a:solidFill>
              </a:rPr>
              <a:pPr>
                <a:spcAft>
                  <a:spcPts val="600"/>
                </a:spcAft>
              </a:pPr>
              <a:t>6</a:t>
            </a:fld>
            <a:endParaRPr lang="en-US">
              <a:solidFill>
                <a:schemeClr val="tx1">
                  <a:tint val="75000"/>
                </a:schemeClr>
              </a:solidFill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23CB6C2-8539-780E-61B0-8617DCB524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4958980"/>
              </p:ext>
            </p:extLst>
          </p:nvPr>
        </p:nvGraphicFramePr>
        <p:xfrm>
          <a:off x="6775641" y="873941"/>
          <a:ext cx="4454011" cy="5074795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394982">
                  <a:extLst>
                    <a:ext uri="{9D8B030D-6E8A-4147-A177-3AD203B41FA5}">
                      <a16:colId xmlns:a16="http://schemas.microsoft.com/office/drawing/2014/main" val="3563785547"/>
                    </a:ext>
                  </a:extLst>
                </a:gridCol>
                <a:gridCol w="1570909">
                  <a:extLst>
                    <a:ext uri="{9D8B030D-6E8A-4147-A177-3AD203B41FA5}">
                      <a16:colId xmlns:a16="http://schemas.microsoft.com/office/drawing/2014/main" val="3522109019"/>
                    </a:ext>
                  </a:extLst>
                </a:gridCol>
                <a:gridCol w="1488120">
                  <a:extLst>
                    <a:ext uri="{9D8B030D-6E8A-4147-A177-3AD203B41FA5}">
                      <a16:colId xmlns:a16="http://schemas.microsoft.com/office/drawing/2014/main" val="410640811"/>
                    </a:ext>
                  </a:extLst>
                </a:gridCol>
              </a:tblGrid>
              <a:tr h="791668">
                <a:tc>
                  <a:txBody>
                    <a:bodyPr/>
                    <a:lstStyle/>
                    <a:p>
                      <a:pPr algn="ctr"/>
                      <a:endParaRPr lang="en-GB" sz="1400"/>
                    </a:p>
                    <a:p>
                      <a:pPr algn="ctr"/>
                      <a:r>
                        <a:rPr lang="en-GB" sz="1400"/>
                        <a:t>Pre-treatment Method</a:t>
                      </a:r>
                    </a:p>
                  </a:txBody>
                  <a:tcPr marL="70649" marR="70649" marT="35325" marB="35325"/>
                </a:tc>
                <a:tc>
                  <a:txBody>
                    <a:bodyPr/>
                    <a:lstStyle/>
                    <a:p>
                      <a:pPr algn="ctr"/>
                      <a:endParaRPr lang="en-GB" sz="1400"/>
                    </a:p>
                    <a:p>
                      <a:pPr algn="ctr"/>
                      <a:r>
                        <a:rPr lang="en-GB" sz="1400"/>
                        <a:t>Advantages</a:t>
                      </a:r>
                    </a:p>
                  </a:txBody>
                  <a:tcPr marL="70649" marR="70649" marT="35325" marB="35325"/>
                </a:tc>
                <a:tc>
                  <a:txBody>
                    <a:bodyPr/>
                    <a:lstStyle/>
                    <a:p>
                      <a:pPr algn="ctr"/>
                      <a:endParaRPr lang="en-GB" sz="1400"/>
                    </a:p>
                    <a:p>
                      <a:pPr algn="ctr"/>
                      <a:r>
                        <a:rPr lang="en-GB" sz="1400"/>
                        <a:t>Disadvantages</a:t>
                      </a:r>
                    </a:p>
                  </a:txBody>
                  <a:tcPr marL="70649" marR="70649" marT="35325" marB="35325"/>
                </a:tc>
                <a:extLst>
                  <a:ext uri="{0D108BD9-81ED-4DB2-BD59-A6C34878D82A}">
                    <a16:rowId xmlns:a16="http://schemas.microsoft.com/office/drawing/2014/main" val="3274982118"/>
                  </a:ext>
                </a:extLst>
              </a:tr>
              <a:tr h="791668">
                <a:tc>
                  <a:txBody>
                    <a:bodyPr/>
                    <a:lstStyle/>
                    <a:p>
                      <a:pPr algn="ctr"/>
                      <a:endParaRPr lang="en-GB" sz="1400"/>
                    </a:p>
                    <a:p>
                      <a:pPr algn="ctr"/>
                      <a:r>
                        <a:rPr lang="en-GB" sz="1400" b="0" i="0"/>
                        <a:t>Neutralization</a:t>
                      </a:r>
                    </a:p>
                  </a:txBody>
                  <a:tcPr marL="70649" marR="70649" marT="35325" marB="35325"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  <a:p>
                      <a:r>
                        <a:rPr lang="en-GB" sz="1400" dirty="0"/>
                        <a:t>High selectivity to acid removal.</a:t>
                      </a:r>
                    </a:p>
                  </a:txBody>
                  <a:tcPr marL="70649" marR="70649" marT="35325" marB="35325"/>
                </a:tc>
                <a:tc>
                  <a:txBody>
                    <a:bodyPr/>
                    <a:lstStyle/>
                    <a:p>
                      <a:endParaRPr lang="en-GB" sz="1400"/>
                    </a:p>
                    <a:p>
                      <a:r>
                        <a:rPr lang="en-GB" sz="1400"/>
                        <a:t>High loss of vegetable oil.</a:t>
                      </a:r>
                    </a:p>
                  </a:txBody>
                  <a:tcPr marL="70649" marR="70649" marT="35325" marB="35325"/>
                </a:tc>
                <a:extLst>
                  <a:ext uri="{0D108BD9-81ED-4DB2-BD59-A6C34878D82A}">
                    <a16:rowId xmlns:a16="http://schemas.microsoft.com/office/drawing/2014/main" val="1125341227"/>
                  </a:ext>
                </a:extLst>
              </a:tr>
              <a:tr h="1020034">
                <a:tc>
                  <a:txBody>
                    <a:bodyPr/>
                    <a:lstStyle/>
                    <a:p>
                      <a:pPr algn="ctr"/>
                      <a:endParaRPr lang="en-GB" sz="1400"/>
                    </a:p>
                    <a:p>
                      <a:pPr algn="ctr"/>
                      <a:r>
                        <a:rPr lang="en-GB" sz="1400"/>
                        <a:t>Esterification</a:t>
                      </a:r>
                    </a:p>
                  </a:txBody>
                  <a:tcPr marL="70649" marR="70649" marT="35325" marB="35325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  <a:p>
                      <a:r>
                        <a:rPr lang="en-GB" sz="1400" dirty="0"/>
                        <a:t>High efficiency. </a:t>
                      </a:r>
                    </a:p>
                  </a:txBody>
                  <a:tcPr marL="70649" marR="70649" marT="35325" marB="35325"/>
                </a:tc>
                <a:tc>
                  <a:txBody>
                    <a:bodyPr/>
                    <a:lstStyle/>
                    <a:p>
                      <a:r>
                        <a:rPr lang="en-GB" sz="1400"/>
                        <a:t>High production costs. Low catalyst recovery.</a:t>
                      </a:r>
                    </a:p>
                  </a:txBody>
                  <a:tcPr marL="70649" marR="70649" marT="35325" marB="35325"/>
                </a:tc>
                <a:extLst>
                  <a:ext uri="{0D108BD9-81ED-4DB2-BD59-A6C34878D82A}">
                    <a16:rowId xmlns:a16="http://schemas.microsoft.com/office/drawing/2014/main" val="715643518"/>
                  </a:ext>
                </a:extLst>
              </a:tr>
              <a:tr h="1552887">
                <a:tc>
                  <a:txBody>
                    <a:bodyPr/>
                    <a:lstStyle/>
                    <a:p>
                      <a:endParaRPr lang="en-US" sz="1400"/>
                    </a:p>
                    <a:p>
                      <a:pPr algn="ctr"/>
                      <a:r>
                        <a:rPr lang="en-GB" sz="1400"/>
                        <a:t>Distillation</a:t>
                      </a:r>
                      <a:endParaRPr lang="en-US" sz="1400"/>
                    </a:p>
                    <a:p>
                      <a:pPr algn="ctr"/>
                      <a:endParaRPr lang="en-GB" sz="1400"/>
                    </a:p>
                  </a:txBody>
                  <a:tcPr marL="70649" marR="70649" marT="35325" marB="35325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  <a:p>
                      <a:pPr algn="ctr"/>
                      <a:r>
                        <a:rPr lang="en-GB" sz="1200"/>
                        <a:t>Low water consumption. Simultaneous removal of volatile impurities.</a:t>
                      </a:r>
                      <a:endParaRPr lang="en-US" sz="1200"/>
                    </a:p>
                    <a:p>
                      <a:pPr algn="ctr"/>
                      <a:endParaRPr lang="en-GB" sz="1400"/>
                    </a:p>
                  </a:txBody>
                  <a:tcPr marL="70649" marR="70649" marT="35325" marB="35325"/>
                </a:tc>
                <a:tc>
                  <a:txBody>
                    <a:bodyPr/>
                    <a:lstStyle/>
                    <a:p>
                      <a:endParaRPr lang="en-GB" sz="1400"/>
                    </a:p>
                    <a:p>
                      <a:pPr algn="ctr"/>
                      <a:r>
                        <a:rPr lang="en-GB" sz="1200"/>
                        <a:t>High energy consumption. Polymers and gums are not removed.</a:t>
                      </a:r>
                    </a:p>
                  </a:txBody>
                  <a:tcPr marL="70649" marR="70649" marT="35325" marB="35325"/>
                </a:tc>
                <a:extLst>
                  <a:ext uri="{0D108BD9-81ED-4DB2-BD59-A6C34878D82A}">
                    <a16:rowId xmlns:a16="http://schemas.microsoft.com/office/drawing/2014/main" val="1200697016"/>
                  </a:ext>
                </a:extLst>
              </a:tr>
              <a:tr h="918538">
                <a:tc>
                  <a:txBody>
                    <a:bodyPr/>
                    <a:lstStyle/>
                    <a:p>
                      <a:pPr algn="ctr"/>
                      <a:r>
                        <a:rPr lang="en-GB" sz="1400"/>
                        <a:t>Supercritical Fluid Extraction</a:t>
                      </a:r>
                    </a:p>
                  </a:txBody>
                  <a:tcPr marL="70649" marR="70649" marT="35325" marB="353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/>
                        <a:t>Applicable to any oil quality. No generation of by-products.</a:t>
                      </a:r>
                    </a:p>
                  </a:txBody>
                  <a:tcPr marL="70649" marR="70649" marT="35325" marB="353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High costs of production and equipment.</a:t>
                      </a:r>
                    </a:p>
                  </a:txBody>
                  <a:tcPr marL="70649" marR="70649" marT="35325" marB="35325"/>
                </a:tc>
                <a:extLst>
                  <a:ext uri="{0D108BD9-81ED-4DB2-BD59-A6C34878D82A}">
                    <a16:rowId xmlns:a16="http://schemas.microsoft.com/office/drawing/2014/main" val="4101363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5181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4CDFA77-13C5-B0F7-44D3-48C6810DCF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28D31E1B-0407-4223-9642-0B642CBF57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062849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656150"/>
            <a:ext cx="5672667" cy="14315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09D661-72A7-8B8D-B0B3-4F8F02F00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73940"/>
            <a:ext cx="5052369" cy="103578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3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Criteria for High-Quality WCO for Biodiesel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AF6A2C-EFA3-097A-BC54-8416752012D8}"/>
              </a:ext>
            </a:extLst>
          </p:cNvPr>
          <p:cNvSpPr txBox="1"/>
          <p:nvPr/>
        </p:nvSpPr>
        <p:spPr>
          <a:xfrm>
            <a:off x="1045029" y="2524721"/>
            <a:ext cx="4991629" cy="3677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228600">
              <a:lnSpc>
                <a:spcPct val="90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b="1" dirty="0">
                <a:effectLst/>
              </a:rPr>
              <a:t>Acid Value: </a:t>
            </a:r>
            <a:r>
              <a:rPr lang="en-US" dirty="0">
                <a:effectLst/>
              </a:rPr>
              <a:t>&lt; 4 mg KOH/g.</a:t>
            </a:r>
          </a:p>
          <a:p>
            <a:pPr marL="342900" marR="0" lvl="0" indent="-228600">
              <a:lnSpc>
                <a:spcPct val="90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b="1" dirty="0">
                <a:effectLst/>
              </a:rPr>
              <a:t>Water Content: </a:t>
            </a:r>
            <a:r>
              <a:rPr lang="en-US" dirty="0">
                <a:effectLst/>
              </a:rPr>
              <a:t>&lt; 0.2% w/w.</a:t>
            </a:r>
          </a:p>
          <a:p>
            <a:pPr marL="342900" marR="0" lvl="0" indent="-228600">
              <a:lnSpc>
                <a:spcPct val="90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b="1" dirty="0">
                <a:effectLst/>
              </a:rPr>
              <a:t>Iodine Value &amp; Peroxide Value: </a:t>
            </a:r>
            <a:r>
              <a:rPr lang="en-US" dirty="0">
                <a:effectLst/>
              </a:rPr>
              <a:t>Indicators of oxidation level.</a:t>
            </a:r>
          </a:p>
          <a:p>
            <a:pPr marL="342900" indent="-228600">
              <a:lnSpc>
                <a:spcPct val="90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b="1" dirty="0">
                <a:effectLst/>
              </a:rPr>
              <a:t>Viscosity:</a:t>
            </a:r>
            <a:r>
              <a:rPr lang="en-US" dirty="0">
                <a:effectLst/>
              </a:rPr>
              <a:t> Should be &lt; 38.46 mm²/s for efficient biodiesel  conversion.    </a:t>
            </a:r>
          </a:p>
          <a:p>
            <a:pPr marL="342900" marR="0" lvl="0" indent="-228600">
              <a:lnSpc>
                <a:spcPct val="90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US" dirty="0">
              <a:effectLst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effectLst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0E96339-907C-46C3-99AC-31179B6F0E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16299" y="608401"/>
            <a:ext cx="4637502" cy="559344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92240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233066-F4DE-268F-7C45-14BE096C3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04470CA9-FE80-473C-B4A2-7C24104C8DA7}" type="slidenum">
              <a:rPr lang="en-US" smtClean="0">
                <a:solidFill>
                  <a:schemeClr val="tx1">
                    <a:tint val="75000"/>
                  </a:schemeClr>
                </a:solidFill>
              </a:rPr>
              <a:pPr>
                <a:spcAft>
                  <a:spcPts val="600"/>
                </a:spcAft>
              </a:pPr>
              <a:t>7</a:t>
            </a:fld>
            <a:endParaRPr lang="en-US">
              <a:solidFill>
                <a:schemeClr val="tx1">
                  <a:tint val="75000"/>
                </a:schemeClr>
              </a:solidFill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F15EEFD-85CD-5402-2490-E323C40E49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9326989"/>
              </p:ext>
            </p:extLst>
          </p:nvPr>
        </p:nvGraphicFramePr>
        <p:xfrm>
          <a:off x="6912158" y="873940"/>
          <a:ext cx="4327769" cy="5136442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108645">
                  <a:extLst>
                    <a:ext uri="{9D8B030D-6E8A-4147-A177-3AD203B41FA5}">
                      <a16:colId xmlns:a16="http://schemas.microsoft.com/office/drawing/2014/main" val="677342971"/>
                    </a:ext>
                  </a:extLst>
                </a:gridCol>
                <a:gridCol w="800008">
                  <a:extLst>
                    <a:ext uri="{9D8B030D-6E8A-4147-A177-3AD203B41FA5}">
                      <a16:colId xmlns:a16="http://schemas.microsoft.com/office/drawing/2014/main" val="348957669"/>
                    </a:ext>
                  </a:extLst>
                </a:gridCol>
                <a:gridCol w="800008">
                  <a:extLst>
                    <a:ext uri="{9D8B030D-6E8A-4147-A177-3AD203B41FA5}">
                      <a16:colId xmlns:a16="http://schemas.microsoft.com/office/drawing/2014/main" val="911196570"/>
                    </a:ext>
                  </a:extLst>
                </a:gridCol>
                <a:gridCol w="809554">
                  <a:extLst>
                    <a:ext uri="{9D8B030D-6E8A-4147-A177-3AD203B41FA5}">
                      <a16:colId xmlns:a16="http://schemas.microsoft.com/office/drawing/2014/main" val="1216124319"/>
                    </a:ext>
                  </a:extLst>
                </a:gridCol>
                <a:gridCol w="809554">
                  <a:extLst>
                    <a:ext uri="{9D8B030D-6E8A-4147-A177-3AD203B41FA5}">
                      <a16:colId xmlns:a16="http://schemas.microsoft.com/office/drawing/2014/main" val="2724195839"/>
                    </a:ext>
                  </a:extLst>
                </a:gridCol>
              </a:tblGrid>
              <a:tr h="898908">
                <a:tc>
                  <a:txBody>
                    <a:bodyPr/>
                    <a:lstStyle/>
                    <a:p>
                      <a:pPr algn="ctr"/>
                      <a:endParaRPr lang="en-GB" sz="1400"/>
                    </a:p>
                    <a:p>
                      <a:pPr algn="ctr"/>
                      <a:r>
                        <a:rPr lang="en-GB" sz="1400"/>
                        <a:t>Property</a:t>
                      </a:r>
                    </a:p>
                  </a:txBody>
                  <a:tcPr marL="68047" marR="68047" marT="34024" marB="34024"/>
                </a:tc>
                <a:tc>
                  <a:txBody>
                    <a:bodyPr/>
                    <a:lstStyle/>
                    <a:p>
                      <a:pPr algn="ctr"/>
                      <a:endParaRPr lang="en-GB" sz="1400"/>
                    </a:p>
                    <a:p>
                      <a:pPr algn="ctr"/>
                      <a:r>
                        <a:rPr lang="en-GB" sz="1400"/>
                        <a:t>Neat SU</a:t>
                      </a:r>
                    </a:p>
                  </a:txBody>
                  <a:tcPr marL="68047" marR="68047" marT="34024" marB="34024"/>
                </a:tc>
                <a:tc>
                  <a:txBody>
                    <a:bodyPr/>
                    <a:lstStyle/>
                    <a:p>
                      <a:pPr algn="ctr"/>
                      <a:endParaRPr lang="en-GB" sz="1400"/>
                    </a:p>
                    <a:p>
                      <a:pPr algn="ctr"/>
                      <a:r>
                        <a:rPr lang="en-GB" sz="1400"/>
                        <a:t>Waste SU</a:t>
                      </a:r>
                    </a:p>
                  </a:txBody>
                  <a:tcPr marL="68047" marR="68047" marT="34024" marB="34024"/>
                </a:tc>
                <a:tc>
                  <a:txBody>
                    <a:bodyPr/>
                    <a:lstStyle/>
                    <a:p>
                      <a:pPr algn="ctr"/>
                      <a:endParaRPr lang="en-GB" sz="1400"/>
                    </a:p>
                    <a:p>
                      <a:pPr algn="ctr"/>
                      <a:r>
                        <a:rPr lang="en-GB" sz="1400"/>
                        <a:t>Neat PA</a:t>
                      </a:r>
                    </a:p>
                  </a:txBody>
                  <a:tcPr marL="68047" marR="68047" marT="34024" marB="34024"/>
                </a:tc>
                <a:tc>
                  <a:txBody>
                    <a:bodyPr/>
                    <a:lstStyle/>
                    <a:p>
                      <a:endParaRPr lang="en-GB" sz="1400"/>
                    </a:p>
                    <a:p>
                      <a:pPr algn="ctr"/>
                      <a:r>
                        <a:rPr lang="en-GB" sz="1400"/>
                        <a:t>Waste PA</a:t>
                      </a:r>
                    </a:p>
                  </a:txBody>
                  <a:tcPr marL="68047" marR="68047" marT="34024" marB="34024"/>
                </a:tc>
                <a:extLst>
                  <a:ext uri="{0D108BD9-81ED-4DB2-BD59-A6C34878D82A}">
                    <a16:rowId xmlns:a16="http://schemas.microsoft.com/office/drawing/2014/main" val="3706830490"/>
                  </a:ext>
                </a:extLst>
              </a:tr>
              <a:tr h="641898">
                <a:tc>
                  <a:txBody>
                    <a:bodyPr/>
                    <a:lstStyle/>
                    <a:p>
                      <a:pPr algn="ctr"/>
                      <a:r>
                        <a:rPr lang="en-GB" sz="1400"/>
                        <a:t>Acid Value (mg KOH/g)</a:t>
                      </a:r>
                    </a:p>
                  </a:txBody>
                  <a:tcPr marL="68047" marR="68047" marT="34024" marB="34024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  <a:p>
                      <a:pPr algn="ctr"/>
                      <a:r>
                        <a:rPr lang="en-GB" sz="1400" dirty="0"/>
                        <a:t>-</a:t>
                      </a:r>
                    </a:p>
                  </a:txBody>
                  <a:tcPr marL="68047" marR="68047" marT="34024" marB="34024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  <a:p>
                      <a:pPr algn="ctr"/>
                      <a:r>
                        <a:rPr lang="en-GB" sz="1400" dirty="0"/>
                        <a:t>2.29</a:t>
                      </a:r>
                    </a:p>
                  </a:txBody>
                  <a:tcPr marL="68047" marR="68047" marT="34024" marB="34024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  <a:p>
                      <a:pPr algn="ctr"/>
                      <a:r>
                        <a:rPr lang="en-GB" sz="1400" dirty="0"/>
                        <a:t>0.3</a:t>
                      </a:r>
                    </a:p>
                  </a:txBody>
                  <a:tcPr marL="68047" marR="68047" marT="34024" marB="340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/>
                        <a:t>0.66-4.03</a:t>
                      </a:r>
                    </a:p>
                  </a:txBody>
                  <a:tcPr marL="68047" marR="68047" marT="34024" marB="34024"/>
                </a:tc>
                <a:extLst>
                  <a:ext uri="{0D108BD9-81ED-4DB2-BD59-A6C34878D82A}">
                    <a16:rowId xmlns:a16="http://schemas.microsoft.com/office/drawing/2014/main" val="4147340081"/>
                  </a:ext>
                </a:extLst>
              </a:tr>
              <a:tr h="1155920">
                <a:tc>
                  <a:txBody>
                    <a:bodyPr/>
                    <a:lstStyle/>
                    <a:p>
                      <a:pPr algn="ctr"/>
                      <a:r>
                        <a:rPr lang="en-GB" sz="1400"/>
                        <a:t>Kinematic Viscosity at 40°C (mm²/s)</a:t>
                      </a:r>
                    </a:p>
                  </a:txBody>
                  <a:tcPr marL="68047" marR="68047" marT="34024" marB="34024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  <a:p>
                      <a:pPr algn="ctr"/>
                      <a:r>
                        <a:rPr lang="en-GB" sz="1400" dirty="0"/>
                        <a:t>28.744</a:t>
                      </a:r>
                    </a:p>
                  </a:txBody>
                  <a:tcPr marL="68047" marR="68047" marT="34024" marB="34024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  <a:p>
                      <a:pPr algn="ctr"/>
                      <a:r>
                        <a:rPr lang="en-GB" sz="1400" dirty="0"/>
                        <a:t>31.381</a:t>
                      </a:r>
                    </a:p>
                  </a:txBody>
                  <a:tcPr marL="68047" marR="68047" marT="34024" marB="34024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  <a:p>
                      <a:pPr algn="ctr"/>
                      <a:r>
                        <a:rPr lang="en-GB" sz="1400" dirty="0"/>
                        <a:t>27.962-39.994</a:t>
                      </a:r>
                    </a:p>
                  </a:txBody>
                  <a:tcPr marL="68047" marR="68047" marT="34024" marB="34024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  <a:p>
                      <a:pPr algn="ctr"/>
                      <a:r>
                        <a:rPr lang="en-GB" sz="1400" dirty="0"/>
                        <a:t>38.407-44.956</a:t>
                      </a:r>
                    </a:p>
                  </a:txBody>
                  <a:tcPr marL="68047" marR="68047" marT="34024" marB="34024"/>
                </a:tc>
                <a:extLst>
                  <a:ext uri="{0D108BD9-81ED-4DB2-BD59-A6C34878D82A}">
                    <a16:rowId xmlns:a16="http://schemas.microsoft.com/office/drawing/2014/main" val="1428437536"/>
                  </a:ext>
                </a:extLst>
              </a:tr>
              <a:tr h="1155920">
                <a:tc>
                  <a:txBody>
                    <a:bodyPr/>
                    <a:lstStyle/>
                    <a:p>
                      <a:pPr algn="ctr"/>
                      <a:r>
                        <a:rPr lang="en-GB" sz="1400"/>
                        <a:t>Dynamic Viscosity at 40°C (MPa*s)</a:t>
                      </a:r>
                    </a:p>
                  </a:txBody>
                  <a:tcPr marL="68047" marR="68047" marT="34024" marB="34024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  <a:p>
                      <a:pPr algn="ctr"/>
                      <a:endParaRPr lang="en-GB" sz="1400" dirty="0"/>
                    </a:p>
                    <a:p>
                      <a:pPr algn="ctr"/>
                      <a:r>
                        <a:rPr lang="en-GB" sz="1400" dirty="0"/>
                        <a:t>-</a:t>
                      </a:r>
                    </a:p>
                  </a:txBody>
                  <a:tcPr marL="68047" marR="68047" marT="34024" marB="34024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  <a:p>
                      <a:pPr algn="ctr"/>
                      <a:endParaRPr lang="en-GB" sz="1400" dirty="0"/>
                    </a:p>
                    <a:p>
                      <a:pPr algn="ctr"/>
                      <a:r>
                        <a:rPr lang="en-GB" sz="1400" dirty="0"/>
                        <a:t>-</a:t>
                      </a:r>
                    </a:p>
                  </a:txBody>
                  <a:tcPr marL="68047" marR="68047" marT="34024" marB="34024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  <a:p>
                      <a:pPr algn="ctr"/>
                      <a:endParaRPr lang="en-GB" sz="1400" dirty="0"/>
                    </a:p>
                    <a:p>
                      <a:pPr algn="ctr"/>
                      <a:r>
                        <a:rPr lang="en-GB" sz="1400" dirty="0"/>
                        <a:t>35.92</a:t>
                      </a:r>
                    </a:p>
                  </a:txBody>
                  <a:tcPr marL="68047" marR="68047" marT="34024" marB="34024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  <a:p>
                      <a:pPr algn="ctr"/>
                      <a:endParaRPr lang="en-GB" sz="1400" dirty="0"/>
                    </a:p>
                    <a:p>
                      <a:pPr algn="ctr"/>
                      <a:r>
                        <a:rPr lang="en-GB" sz="1400" dirty="0"/>
                        <a:t>40.52</a:t>
                      </a:r>
                    </a:p>
                  </a:txBody>
                  <a:tcPr marL="68047" marR="68047" marT="34024" marB="34024"/>
                </a:tc>
                <a:extLst>
                  <a:ext uri="{0D108BD9-81ED-4DB2-BD59-A6C34878D82A}">
                    <a16:rowId xmlns:a16="http://schemas.microsoft.com/office/drawing/2014/main" val="322471940"/>
                  </a:ext>
                </a:extLst>
              </a:tr>
              <a:tr h="641898">
                <a:tc>
                  <a:txBody>
                    <a:bodyPr/>
                    <a:lstStyle/>
                    <a:p>
                      <a:pPr algn="ctr"/>
                      <a:r>
                        <a:rPr lang="en-GB" sz="1400"/>
                        <a:t>Iodine (cg/g)</a:t>
                      </a:r>
                    </a:p>
                  </a:txBody>
                  <a:tcPr marL="68047" marR="68047" marT="34024" marB="34024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  <a:p>
                      <a:pPr algn="ctr"/>
                      <a:r>
                        <a:rPr lang="en-GB" sz="1400" dirty="0"/>
                        <a:t>-</a:t>
                      </a:r>
                    </a:p>
                  </a:txBody>
                  <a:tcPr marL="68047" marR="68047" marT="34024" marB="34024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  <a:p>
                      <a:pPr algn="ctr"/>
                      <a:r>
                        <a:rPr lang="en-GB" sz="1400" dirty="0"/>
                        <a:t>111.1</a:t>
                      </a:r>
                    </a:p>
                  </a:txBody>
                  <a:tcPr marL="68047" marR="68047" marT="34024" marB="34024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  <a:p>
                      <a:pPr algn="ctr"/>
                      <a:r>
                        <a:rPr lang="en-GB" sz="1400" dirty="0"/>
                        <a:t>-</a:t>
                      </a:r>
                    </a:p>
                  </a:txBody>
                  <a:tcPr marL="68047" marR="68047" marT="34024" marB="340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54.2-81.7</a:t>
                      </a:r>
                    </a:p>
                  </a:txBody>
                  <a:tcPr marL="68047" marR="68047" marT="34024" marB="34024"/>
                </a:tc>
                <a:extLst>
                  <a:ext uri="{0D108BD9-81ED-4DB2-BD59-A6C34878D82A}">
                    <a16:rowId xmlns:a16="http://schemas.microsoft.com/office/drawing/2014/main" val="1577459864"/>
                  </a:ext>
                </a:extLst>
              </a:tr>
              <a:tr h="641898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Peroxide (</a:t>
                      </a:r>
                      <a:r>
                        <a:rPr lang="en-GB" sz="1400" dirty="0" err="1"/>
                        <a:t>meq</a:t>
                      </a:r>
                      <a:r>
                        <a:rPr lang="en-GB" sz="1400" dirty="0"/>
                        <a:t>/kg)</a:t>
                      </a:r>
                    </a:p>
                  </a:txBody>
                  <a:tcPr marL="68047" marR="68047" marT="34024" marB="34024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  <a:p>
                      <a:pPr algn="ctr"/>
                      <a:r>
                        <a:rPr lang="en-GB" sz="1400" dirty="0"/>
                        <a:t>-</a:t>
                      </a:r>
                    </a:p>
                  </a:txBody>
                  <a:tcPr marL="68047" marR="68047" marT="34024" marB="34024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  <a:p>
                      <a:pPr algn="ctr"/>
                      <a:r>
                        <a:rPr lang="en-GB" sz="1400" dirty="0"/>
                        <a:t>-</a:t>
                      </a:r>
                    </a:p>
                  </a:txBody>
                  <a:tcPr marL="68047" marR="68047" marT="34024" marB="34024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  <a:p>
                      <a:pPr algn="ctr"/>
                      <a:r>
                        <a:rPr lang="en-GB" sz="1400" dirty="0"/>
                        <a:t>&lt;10</a:t>
                      </a:r>
                    </a:p>
                  </a:txBody>
                  <a:tcPr marL="68047" marR="68047" marT="34024" marB="34024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  <a:p>
                      <a:pPr algn="ctr"/>
                      <a:r>
                        <a:rPr lang="en-GB" sz="1400" dirty="0"/>
                        <a:t>10</a:t>
                      </a:r>
                    </a:p>
                  </a:txBody>
                  <a:tcPr marL="68047" marR="68047" marT="34024" marB="34024"/>
                </a:tc>
                <a:extLst>
                  <a:ext uri="{0D108BD9-81ED-4DB2-BD59-A6C34878D82A}">
                    <a16:rowId xmlns:a16="http://schemas.microsoft.com/office/drawing/2014/main" val="20946647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46300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1007F4A-A570-E67F-CC4F-DAEDDE6A85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8D31E1B-0407-4223-9642-0B642CBF57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062849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656150"/>
            <a:ext cx="5672667" cy="14315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207823-7316-85B8-4E73-C6B10F02D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73940"/>
            <a:ext cx="5052369" cy="103578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3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Proposed WCO Collection Strategy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B7EBAD-281F-1283-AA6A-73BF1D0252DA}"/>
              </a:ext>
            </a:extLst>
          </p:cNvPr>
          <p:cNvSpPr txBox="1"/>
          <p:nvPr/>
        </p:nvSpPr>
        <p:spPr>
          <a:xfrm>
            <a:off x="535670" y="2846142"/>
            <a:ext cx="4991629" cy="3677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marR="0" lvl="0" indent="-228600">
              <a:lnSpc>
                <a:spcPct val="90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b="1" dirty="0">
                <a:effectLst/>
              </a:rPr>
              <a:t>Hybrid Model:</a:t>
            </a:r>
            <a:endParaRPr lang="en-US" dirty="0">
              <a:effectLst/>
            </a:endParaRPr>
          </a:p>
          <a:p>
            <a:pPr marL="742950" marR="0" lvl="1" indent="-228600">
              <a:lnSpc>
                <a:spcPct val="90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b="1" dirty="0">
                <a:effectLst/>
              </a:rPr>
              <a:t>Commercial Sector:</a:t>
            </a:r>
            <a:r>
              <a:rPr lang="en-US" dirty="0">
                <a:effectLst/>
              </a:rPr>
              <a:t> Mandatory collection from restaurants &amp; hotels.</a:t>
            </a:r>
          </a:p>
          <a:p>
            <a:pPr marL="742950" marR="0" lvl="1" indent="-228600">
              <a:lnSpc>
                <a:spcPct val="90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b="1" dirty="0">
                <a:effectLst/>
              </a:rPr>
              <a:t>Household Sector:</a:t>
            </a:r>
            <a:r>
              <a:rPr lang="en-US" dirty="0">
                <a:effectLst/>
              </a:rPr>
              <a:t> Incentivized collection through designated drop-off points.</a:t>
            </a:r>
          </a:p>
          <a:p>
            <a:pPr marL="342900" marR="0" lvl="0" indent="-228600">
              <a:lnSpc>
                <a:spcPct val="90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b="1" dirty="0">
                <a:effectLst/>
              </a:rPr>
              <a:t>Government &amp; Private Collaboration:</a:t>
            </a:r>
            <a:r>
              <a:rPr lang="en-US" dirty="0">
                <a:effectLst/>
              </a:rPr>
              <a:t> Policy implementation, subsidies, and investment.</a:t>
            </a:r>
          </a:p>
          <a:p>
            <a:pPr marL="342900" marR="0" lvl="0" indent="-228600">
              <a:lnSpc>
                <a:spcPct val="90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b="1" dirty="0">
                <a:effectLst/>
              </a:rPr>
              <a:t>Public Awareness Campaigns:</a:t>
            </a:r>
            <a:r>
              <a:rPr lang="en-US" dirty="0">
                <a:effectLst/>
              </a:rPr>
              <a:t> Educating people on safe disposal &amp; benefits of biodiesel.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effectLst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0E96339-907C-46C3-99AC-31179B6F0E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16299" y="608401"/>
            <a:ext cx="4637502" cy="559344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Graphic 12" descr="City">
            <a:extLst>
              <a:ext uri="{FF2B5EF4-FFF2-40B4-BE49-F238E27FC236}">
                <a16:creationId xmlns:a16="http://schemas.microsoft.com/office/drawing/2014/main" id="{AE53EB77-BE58-D54F-D4E4-E492C3AAFF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30493" y="1347516"/>
            <a:ext cx="4223252" cy="4223252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92240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20620C4-2362-9129-B832-F8ECFA23C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04470CA9-FE80-473C-B4A2-7C24104C8DA7}" type="slidenum">
              <a:rPr lang="en-US" smtClean="0">
                <a:solidFill>
                  <a:schemeClr val="tx1">
                    <a:tint val="75000"/>
                  </a:schemeClr>
                </a:solidFill>
              </a:rPr>
              <a:pPr>
                <a:spcAft>
                  <a:spcPts val="600"/>
                </a:spcAft>
              </a:pPr>
              <a:t>8</a:t>
            </a:fld>
            <a:endParaRPr lang="en-US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0269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8B6103E-6552-AD78-64AB-A3652C16C1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28D31E1B-0407-4223-9642-0B642CBF57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062849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1" name="Rectangle 50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656150"/>
            <a:ext cx="5672667" cy="14315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C8C435-BD2F-E80A-E4F6-AED18AFAA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73940"/>
            <a:ext cx="5052369" cy="103578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3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Potential Benefits of Implementation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12445C-63C3-CAC6-A50A-D2ED69EE0E53}"/>
              </a:ext>
            </a:extLst>
          </p:cNvPr>
          <p:cNvSpPr txBox="1"/>
          <p:nvPr/>
        </p:nvSpPr>
        <p:spPr>
          <a:xfrm>
            <a:off x="886471" y="2815117"/>
            <a:ext cx="4991629" cy="3677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marR="0" lvl="0" indent="-228600">
              <a:lnSpc>
                <a:spcPct val="90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b="1" dirty="0">
                <a:effectLst/>
              </a:rPr>
              <a:t>Environmental Protection:</a:t>
            </a:r>
            <a:r>
              <a:rPr lang="en-US" dirty="0">
                <a:effectLst/>
              </a:rPr>
              <a:t> Reducing pollution and drainage clogging.</a:t>
            </a:r>
          </a:p>
          <a:p>
            <a:pPr marL="342900" marR="0" lvl="0" indent="-228600">
              <a:lnSpc>
                <a:spcPct val="90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b="1" dirty="0">
                <a:effectLst/>
              </a:rPr>
              <a:t>Energy Independence:</a:t>
            </a:r>
            <a:r>
              <a:rPr lang="en-US" dirty="0">
                <a:effectLst/>
              </a:rPr>
              <a:t> Biodiesel as an alternative to fossil fuels.</a:t>
            </a:r>
          </a:p>
          <a:p>
            <a:pPr marL="342900" marR="0" lvl="0" indent="-228600">
              <a:lnSpc>
                <a:spcPct val="90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b="1" dirty="0">
                <a:effectLst/>
              </a:rPr>
              <a:t>Job Creation:</a:t>
            </a:r>
            <a:r>
              <a:rPr lang="en-US" dirty="0">
                <a:effectLst/>
              </a:rPr>
              <a:t> Opportunities in collection, processing, and biodiesel production.</a:t>
            </a:r>
          </a:p>
          <a:p>
            <a:pPr marL="342900" indent="-228600">
              <a:lnSpc>
                <a:spcPct val="90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b="1" dirty="0">
                <a:effectLst/>
              </a:rPr>
              <a:t>Sustainable Economy:</a:t>
            </a:r>
            <a:r>
              <a:rPr lang="en-US" dirty="0">
                <a:effectLst/>
              </a:rPr>
              <a:t> Circular economy                   model ensuring waste utilization.     </a:t>
            </a:r>
          </a:p>
          <a:p>
            <a:pPr marL="342900" marR="0" lvl="0" indent="-228600">
              <a:lnSpc>
                <a:spcPct val="90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US" dirty="0">
              <a:effectLst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effectLst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70E96339-907C-46C3-99AC-31179B6F0E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16299" y="608401"/>
            <a:ext cx="4637502" cy="559344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Pipes over the sea">
            <a:extLst>
              <a:ext uri="{FF2B5EF4-FFF2-40B4-BE49-F238E27FC236}">
                <a16:creationId xmlns:a16="http://schemas.microsoft.com/office/drawing/2014/main" id="{310B5BAB-5BB1-423D-613F-E4E466A5B91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7100" r="21685" b="1"/>
          <a:stretch/>
        </p:blipFill>
        <p:spPr>
          <a:xfrm>
            <a:off x="6954169" y="901032"/>
            <a:ext cx="4175900" cy="5116220"/>
          </a:xfrm>
          <a:prstGeom prst="rect">
            <a:avLst/>
          </a:prstGeom>
        </p:spPr>
      </p:pic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92240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0BECD7D-596C-027A-8D55-7B4C3E2A2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04470CA9-FE80-473C-B4A2-7C24104C8DA7}" type="slidenum">
              <a:rPr lang="en-US">
                <a:solidFill>
                  <a:schemeClr val="tx1">
                    <a:tint val="75000"/>
                  </a:schemeClr>
                </a:solidFill>
              </a:rPr>
              <a:pPr>
                <a:spcAft>
                  <a:spcPts val="600"/>
                </a:spcAft>
                <a:defRPr/>
              </a:pPr>
              <a:t>9</a:t>
            </a:fld>
            <a:endParaRPr lang="en-US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8329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</TotalTime>
  <Words>531</Words>
  <Application>Microsoft Office PowerPoint</Application>
  <PresentationFormat>Widescreen</PresentationFormat>
  <Paragraphs>140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Aptos</vt:lpstr>
      <vt:lpstr>Aptos Display</vt:lpstr>
      <vt:lpstr>Arial</vt:lpstr>
      <vt:lpstr>Office Theme</vt:lpstr>
      <vt:lpstr>Waste Cooking Oil Collection &amp; Management</vt:lpstr>
      <vt:lpstr>Introduction</vt:lpstr>
      <vt:lpstr>Why Focus on Waste Cooking Oil? </vt:lpstr>
      <vt:lpstr>Physico-Chemical Changes in Frying Oil </vt:lpstr>
      <vt:lpstr>Effect of Storage on WCO Quality </vt:lpstr>
      <vt:lpstr>Pre-Treatments Before WCO Conversion </vt:lpstr>
      <vt:lpstr>Criteria for High-Quality WCO for Biodiesel </vt:lpstr>
      <vt:lpstr>Proposed WCO Collection Strategy </vt:lpstr>
      <vt:lpstr>Potential Benefits of Implementation 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Application of Vectors</dc:title>
  <dc:creator>Tahmid</dc:creator>
  <cp:lastModifiedBy>Dr. Thamina Acter</cp:lastModifiedBy>
  <cp:revision>11</cp:revision>
  <dcterms:created xsi:type="dcterms:W3CDTF">2024-05-25T06:02:31Z</dcterms:created>
  <dcterms:modified xsi:type="dcterms:W3CDTF">2025-08-25T04:02:01Z</dcterms:modified>
</cp:coreProperties>
</file>