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4451F8-DC4A-4661-8D16-2407F49C9634}"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3971537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451F8-DC4A-4661-8D16-2407F49C9634}"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634449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451F8-DC4A-4661-8D16-2407F49C9634}"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636070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4451F8-DC4A-4661-8D16-2407F49C9634}"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5422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4451F8-DC4A-4661-8D16-2407F49C9634}" type="datetimeFigureOut">
              <a:rPr lang="en-US" smtClean="0"/>
              <a:t>6/27/2022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200629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4451F8-DC4A-4661-8D16-2407F49C9634}"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296533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4451F8-DC4A-4661-8D16-2407F49C9634}" type="datetimeFigureOut">
              <a:rPr lang="en-US" smtClean="0"/>
              <a:t>6/27/2022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414877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4451F8-DC4A-4661-8D16-2407F49C9634}" type="datetimeFigureOut">
              <a:rPr lang="en-US" smtClean="0"/>
              <a:t>6/27/2022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4058016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451F8-DC4A-4661-8D16-2407F49C9634}" type="datetimeFigureOut">
              <a:rPr lang="en-US" smtClean="0"/>
              <a:t>6/27/2022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155392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451F8-DC4A-4661-8D16-2407F49C9634}"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366302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4451F8-DC4A-4661-8D16-2407F49C9634}" type="datetimeFigureOut">
              <a:rPr lang="en-US" smtClean="0"/>
              <a:t>6/27/2022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A2080-2E4B-4D19-93EB-87BA097FC16A}" type="slidenum">
              <a:rPr lang="en-US" smtClean="0"/>
              <a:t>‹#›</a:t>
            </a:fld>
            <a:endParaRPr lang="en-US"/>
          </a:p>
        </p:txBody>
      </p:sp>
    </p:spTree>
    <p:extLst>
      <p:ext uri="{BB962C8B-B14F-4D97-AF65-F5344CB8AC3E}">
        <p14:creationId xmlns:p14="http://schemas.microsoft.com/office/powerpoint/2010/main" val="1051412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451F8-DC4A-4661-8D16-2407F49C9634}" type="datetimeFigureOut">
              <a:rPr lang="en-US" smtClean="0"/>
              <a:t>6/27/2022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A2080-2E4B-4D19-93EB-87BA097FC16A}" type="slidenum">
              <a:rPr lang="en-US" smtClean="0"/>
              <a:t>‹#›</a:t>
            </a:fld>
            <a:endParaRPr lang="en-US"/>
          </a:p>
        </p:txBody>
      </p:sp>
    </p:spTree>
    <p:extLst>
      <p:ext uri="{BB962C8B-B14F-4D97-AF65-F5344CB8AC3E}">
        <p14:creationId xmlns:p14="http://schemas.microsoft.com/office/powerpoint/2010/main" val="111906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851379"/>
            <a:ext cx="10424160" cy="3385341"/>
          </a:xfrm>
          <a:prstGeom prst="roundRect">
            <a:avLst/>
          </a:prstGeom>
          <a:solidFill>
            <a:sysClr val="window" lastClr="FFFFFF"/>
          </a:solidFill>
          <a:ln w="127000" cap="flat" cmpd="sng" algn="ctr">
            <a:solidFill>
              <a:srgbClr val="00B050"/>
            </a:solidFill>
            <a:prstDash val="solid"/>
          </a:ln>
          <a:effectLst/>
        </p:spPr>
        <p:txBody>
          <a:bodyPr rtlCol="0" anchor="ctr"/>
          <a:lstStyle/>
          <a:p>
            <a:r>
              <a:rPr lang="en-US" sz="4000" b="1" i="0" dirty="0" smtClean="0">
                <a:solidFill>
                  <a:srgbClr val="000000"/>
                </a:solidFill>
                <a:effectLst/>
                <a:latin typeface="Droid Serif"/>
              </a:rPr>
              <a:t>  Chemical Weapons Convention (CWC)</a:t>
            </a:r>
            <a:endParaRPr lang="en-US" sz="4000" b="1" i="0" dirty="0">
              <a:solidFill>
                <a:srgbClr val="000000"/>
              </a:solidFill>
              <a:effectLst/>
              <a:latin typeface="Droid Serif"/>
            </a:endParaRPr>
          </a:p>
        </p:txBody>
      </p:sp>
      <p:sp>
        <p:nvSpPr>
          <p:cNvPr id="5" name="Rectangle 4"/>
          <p:cNvSpPr/>
          <p:nvPr/>
        </p:nvSpPr>
        <p:spPr>
          <a:xfrm>
            <a:off x="5075176" y="5953416"/>
            <a:ext cx="2517136" cy="406265"/>
          </a:xfrm>
          <a:prstGeom prst="rect">
            <a:avLst/>
          </a:prstGeom>
        </p:spPr>
        <p:txBody>
          <a:bodyPr wrap="square">
            <a:spAutoFit/>
          </a:bodyPr>
          <a:lstStyle/>
          <a:p>
            <a:pPr algn="ctr"/>
            <a:r>
              <a:rPr lang="en-US" sz="2040" b="1" dirty="0">
                <a:latin typeface="Arial Rounded MT Bold" panose="020F0704030504030204" pitchFamily="34" charset="0"/>
              </a:rPr>
              <a:t>Dr. </a:t>
            </a:r>
            <a:r>
              <a:rPr lang="en-US" sz="2040" b="1" dirty="0" err="1">
                <a:latin typeface="Arial Rounded MT Bold" panose="020F0704030504030204" pitchFamily="34" charset="0"/>
              </a:rPr>
              <a:t>Thamina</a:t>
            </a:r>
            <a:r>
              <a:rPr lang="en-US" sz="2040" b="1" dirty="0">
                <a:latin typeface="Arial Rounded MT Bold" panose="020F0704030504030204" pitchFamily="34" charset="0"/>
              </a:rPr>
              <a:t> </a:t>
            </a:r>
            <a:r>
              <a:rPr lang="en-US" sz="2040" b="1" dirty="0" err="1">
                <a:latin typeface="Arial Rounded MT Bold" panose="020F0704030504030204" pitchFamily="34" charset="0"/>
              </a:rPr>
              <a:t>Acter</a:t>
            </a:r>
            <a:r>
              <a:rPr lang="en-US" sz="2040" b="1" dirty="0">
                <a:latin typeface="Arial Rounded MT Bold" panose="020F0704030504030204" pitchFamily="34" charset="0"/>
              </a:rPr>
              <a:t> </a:t>
            </a:r>
          </a:p>
        </p:txBody>
      </p:sp>
    </p:spTree>
    <p:extLst>
      <p:ext uri="{BB962C8B-B14F-4D97-AF65-F5344CB8AC3E}">
        <p14:creationId xmlns:p14="http://schemas.microsoft.com/office/powerpoint/2010/main" val="3471498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a:latin typeface="Times New Roman" panose="02020603050405020304" pitchFamily="18" charset="0"/>
                <a:cs typeface="Times New Roman" panose="02020603050405020304" pitchFamily="18" charset="0"/>
              </a:rPr>
              <a:t>Chemical Weapons Convention (CWC</a:t>
            </a:r>
            <a:r>
              <a:rPr lang="en-US" sz="3600" b="1" u="sng"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74574"/>
            <a:ext cx="10515600" cy="4879975"/>
          </a:xfrm>
        </p:spPr>
        <p:txBody>
          <a:bodyPr>
            <a:normAutofit fontScale="92500" lnSpcReduction="10000"/>
          </a:bodyPr>
          <a:lstStyle/>
          <a:p>
            <a:pPr marL="0" indent="0">
              <a:buNone/>
            </a:pPr>
            <a:r>
              <a:rPr lang="en-US" sz="3000" dirty="0" smtClean="0">
                <a:latin typeface="Times New Roman" panose="02020603050405020304" pitchFamily="18" charset="0"/>
                <a:cs typeface="Times New Roman" panose="02020603050405020304" pitchFamily="18" charset="0"/>
              </a:rPr>
              <a:t>It is </a:t>
            </a:r>
            <a:r>
              <a:rPr lang="en-US" sz="3000" dirty="0">
                <a:latin typeface="Times New Roman" panose="02020603050405020304" pitchFamily="18" charset="0"/>
                <a:cs typeface="Times New Roman" panose="02020603050405020304" pitchFamily="18" charset="0"/>
              </a:rPr>
              <a:t>an arms control agreement</a:t>
            </a:r>
            <a:r>
              <a:rPr lang="en-US" sz="3000" dirty="0" smtClean="0">
                <a:latin typeface="Times New Roman" panose="02020603050405020304" pitchFamily="18" charset="0"/>
                <a:cs typeface="Times New Roman" panose="02020603050405020304" pitchFamily="18" charset="0"/>
              </a:rPr>
              <a:t>.</a:t>
            </a:r>
            <a:r>
              <a:rPr lang="en-US" sz="3000" dirty="0">
                <a:latin typeface="Times New Roman" panose="02020603050405020304" pitchFamily="18" charset="0"/>
                <a:cs typeface="Times New Roman" panose="02020603050405020304" pitchFamily="18" charset="0"/>
              </a:rPr>
              <a:t> For making a world free of Chemical Weapons and using chemicals only for peace, progress, and prosperity, CWC entered into force on 29 April 1997. </a:t>
            </a:r>
          </a:p>
          <a:p>
            <a:pPr marL="0" indent="0">
              <a:buNone/>
            </a:pPr>
            <a:r>
              <a:rPr lang="en-US" sz="3000" dirty="0">
                <a:latin typeface="Times New Roman" panose="02020603050405020304" pitchFamily="18" charset="0"/>
                <a:cs typeface="Times New Roman" panose="02020603050405020304" pitchFamily="18" charset="0"/>
              </a:rPr>
              <a:t>Summary of the conventions are:</a:t>
            </a:r>
          </a:p>
          <a:p>
            <a:pPr lvl="0"/>
            <a:r>
              <a:rPr lang="en-US" sz="3000" dirty="0">
                <a:latin typeface="Times New Roman" panose="02020603050405020304" pitchFamily="18" charset="0"/>
                <a:cs typeface="Times New Roman" panose="02020603050405020304" pitchFamily="18" charset="0"/>
              </a:rPr>
              <a:t>All member states must destroy all Chemical Weapons and related production facilities.</a:t>
            </a:r>
          </a:p>
          <a:p>
            <a:pPr lvl="0"/>
            <a:r>
              <a:rPr lang="en-US" sz="3000" dirty="0">
                <a:latin typeface="Times New Roman" panose="02020603050405020304" pitchFamily="18" charset="0"/>
                <a:cs typeface="Times New Roman" panose="02020603050405020304" pitchFamily="18" charset="0"/>
              </a:rPr>
              <a:t>Member states can produce/use toxic chemicals for peaceful purpose only.</a:t>
            </a:r>
          </a:p>
          <a:p>
            <a:pPr lvl="0"/>
            <a:r>
              <a:rPr lang="en-US" sz="3000" dirty="0">
                <a:latin typeface="Times New Roman" panose="02020603050405020304" pitchFamily="18" charset="0"/>
                <a:cs typeface="Times New Roman" panose="02020603050405020304" pitchFamily="18" charset="0"/>
              </a:rPr>
              <a:t>Every member state should have National Authority to implement the CWC at the national level.</a:t>
            </a:r>
          </a:p>
          <a:p>
            <a:pPr lvl="0"/>
            <a:r>
              <a:rPr lang="en-US" sz="3000" dirty="0">
                <a:latin typeface="Times New Roman" panose="02020603050405020304" pitchFamily="18" charset="0"/>
                <a:cs typeface="Times New Roman" panose="02020603050405020304" pitchFamily="18" charset="0"/>
              </a:rPr>
              <a:t>All member states must have necessary legislations for implementation of the CWC.</a:t>
            </a:r>
          </a:p>
          <a:p>
            <a:pPr marL="0" indent="0">
              <a:buNone/>
            </a:pPr>
            <a:endParaRPr lang="en-US" dirty="0"/>
          </a:p>
        </p:txBody>
      </p:sp>
    </p:spTree>
    <p:extLst>
      <p:ext uri="{BB962C8B-B14F-4D97-AF65-F5344CB8AC3E}">
        <p14:creationId xmlns:p14="http://schemas.microsoft.com/office/powerpoint/2010/main" val="348698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05568" y="826398"/>
            <a:ext cx="3959610" cy="646331"/>
          </a:xfrm>
          <a:prstGeom prst="rect">
            <a:avLst/>
          </a:prstGeom>
        </p:spPr>
        <p:txBody>
          <a:bodyPr wrap="none">
            <a:spAutoFit/>
          </a:bodyPr>
          <a:lstStyle/>
          <a:p>
            <a:r>
              <a:rPr lang="en-US" sz="3600" b="1" u="sng" dirty="0">
                <a:latin typeface="Times New Roman" panose="02020603050405020304" pitchFamily="18" charset="0"/>
                <a:ea typeface="Calibri" panose="020F0502020204030204" pitchFamily="34" charset="0"/>
                <a:cs typeface="Times New Roman" panose="02020603050405020304" pitchFamily="18" charset="0"/>
              </a:rPr>
              <a:t>Chemical Weapons</a:t>
            </a:r>
            <a:endParaRPr lang="en-US" sz="3600" b="1" u="sng" dirty="0">
              <a:latin typeface="Times New Roman" panose="02020603050405020304" pitchFamily="18" charset="0"/>
              <a:cs typeface="Times New Roman" panose="02020603050405020304" pitchFamily="18" charset="0"/>
            </a:endParaRPr>
          </a:p>
        </p:txBody>
      </p:sp>
      <p:sp>
        <p:nvSpPr>
          <p:cNvPr id="4" name="TextBox 3"/>
          <p:cNvSpPr txBox="1"/>
          <p:nvPr/>
        </p:nvSpPr>
        <p:spPr>
          <a:xfrm>
            <a:off x="936896" y="1779306"/>
            <a:ext cx="10755231"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 toxic chemical contained in a delivery system, such as a bomb or shell.</a:t>
            </a:r>
          </a:p>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According to Chemical Weapons Convention CWC, the term chemical weapon is applied to any toxic chemical or its precursor that can cause death, injury, temporary incapacitation or sensory irritation through its chemical action.</a:t>
            </a:r>
          </a:p>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Munitions or other delivery devices designed to deliver chemical weapons, whether filled or unfilled, are also considered weapons themselves.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269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latin typeface="Times New Roman" panose="02020603050405020304" pitchFamily="18" charset="0"/>
                <a:cs typeface="Times New Roman" panose="02020603050405020304" pitchFamily="18" charset="0"/>
              </a:rPr>
              <a:t>Organization for the Prohibition of Chemical Weapons (OPCW)</a:t>
            </a:r>
            <a:endParaRPr lang="en-US" sz="3600" b="1" u="sng" dirty="0">
              <a:latin typeface="Times New Roman" panose="02020603050405020304" pitchFamily="18" charset="0"/>
              <a:cs typeface="Times New Roman" panose="02020603050405020304" pitchFamily="18" charset="0"/>
            </a:endParaRPr>
          </a:p>
        </p:txBody>
      </p:sp>
      <p:pic>
        <p:nvPicPr>
          <p:cNvPr id="4" name="Picture 3" descr="CW Nonproliferation | Nuclear Threat Initiative"/>
          <p:cNvPicPr/>
          <p:nvPr/>
        </p:nvPicPr>
        <p:blipFill>
          <a:blip r:embed="rId2">
            <a:extLst>
              <a:ext uri="{28A0092B-C50C-407E-A947-70E740481C1C}">
                <a14:useLocalDpi xmlns:a14="http://schemas.microsoft.com/office/drawing/2010/main" val="0"/>
              </a:ext>
            </a:extLst>
          </a:blip>
          <a:srcRect/>
          <a:stretch>
            <a:fillRect/>
          </a:stretch>
        </p:blipFill>
        <p:spPr bwMode="auto">
          <a:xfrm>
            <a:off x="838200" y="1560060"/>
            <a:ext cx="10221686" cy="5014912"/>
          </a:xfrm>
          <a:prstGeom prst="rect">
            <a:avLst/>
          </a:prstGeom>
          <a:noFill/>
          <a:ln>
            <a:noFill/>
          </a:ln>
        </p:spPr>
      </p:pic>
    </p:spTree>
    <p:extLst>
      <p:ext uri="{BB962C8B-B14F-4D97-AF65-F5344CB8AC3E}">
        <p14:creationId xmlns:p14="http://schemas.microsoft.com/office/powerpoint/2010/main" val="1642866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a:latin typeface="Times New Roman" panose="02020603050405020304" pitchFamily="18" charset="0"/>
                <a:cs typeface="Times New Roman" panose="02020603050405020304" pitchFamily="18" charset="0"/>
              </a:rPr>
              <a:t>Classification of Chemical </a:t>
            </a:r>
            <a:r>
              <a:rPr lang="en-US" sz="3600" b="1" u="sng" dirty="0" smtClean="0">
                <a:latin typeface="Times New Roman" panose="02020603050405020304" pitchFamily="18" charset="0"/>
                <a:cs typeface="Times New Roman" panose="02020603050405020304" pitchFamily="18" charset="0"/>
              </a:rPr>
              <a:t>Weapons</a:t>
            </a:r>
            <a:endParaRPr lang="en-US" sz="3600" u="sng" dirty="0">
              <a:latin typeface="Times New Roman" panose="02020603050405020304" pitchFamily="18" charset="0"/>
              <a:cs typeface="Times New Roman" panose="02020603050405020304" pitchFamily="18" charset="0"/>
            </a:endParaRPr>
          </a:p>
        </p:txBody>
      </p:sp>
      <p:pic>
        <p:nvPicPr>
          <p:cNvPr id="4" name="Content Placeholder 3"/>
          <p:cNvPicPr>
            <a:picLocks noGrp="1"/>
          </p:cNvPicPr>
          <p:nvPr>
            <p:ph idx="1"/>
          </p:nvPr>
        </p:nvPicPr>
        <p:blipFill>
          <a:blip r:embed="rId2"/>
          <a:stretch>
            <a:fillRect/>
          </a:stretch>
        </p:blipFill>
        <p:spPr>
          <a:xfrm>
            <a:off x="716643" y="1871527"/>
            <a:ext cx="10758714" cy="4616359"/>
          </a:xfrm>
          <a:prstGeom prst="rect">
            <a:avLst/>
          </a:prstGeom>
        </p:spPr>
      </p:pic>
    </p:spTree>
    <p:extLst>
      <p:ext uri="{BB962C8B-B14F-4D97-AF65-F5344CB8AC3E}">
        <p14:creationId xmlns:p14="http://schemas.microsoft.com/office/powerpoint/2010/main" val="75687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a:latin typeface="Times New Roman" panose="02020603050405020304" pitchFamily="18" charset="0"/>
                <a:cs typeface="Times New Roman" panose="02020603050405020304" pitchFamily="18" charset="0"/>
              </a:rPr>
              <a:t>Scheduled Chemicals and Their Effects</a:t>
            </a:r>
            <a:endParaRPr lang="en-US" sz="3600" u="sng"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63371543"/>
              </p:ext>
            </p:extLst>
          </p:nvPr>
        </p:nvGraphicFramePr>
        <p:xfrm>
          <a:off x="914400" y="1506050"/>
          <a:ext cx="10439400" cy="5172220"/>
        </p:xfrm>
        <a:graphic>
          <a:graphicData uri="http://schemas.openxmlformats.org/drawingml/2006/table">
            <a:tbl>
              <a:tblPr firstRow="1" bandRow="1">
                <a:tableStyleId>{F5AB1C69-6EDB-4FF4-983F-18BD219EF322}</a:tableStyleId>
              </a:tblPr>
              <a:tblGrid>
                <a:gridCol w="3479800"/>
                <a:gridCol w="3479800"/>
                <a:gridCol w="3479800"/>
              </a:tblGrid>
              <a:tr h="874540">
                <a:tc>
                  <a:txBody>
                    <a:bodyPr/>
                    <a:lstStyle/>
                    <a:p>
                      <a:pPr algn="ctr"/>
                      <a:r>
                        <a:rPr lang="en-US" sz="2400" b="1" kern="1200" dirty="0" smtClean="0">
                          <a:solidFill>
                            <a:schemeClr val="lt1"/>
                          </a:solidFill>
                          <a:effectLst/>
                          <a:latin typeface="Times New Roman" panose="02020603050405020304" pitchFamily="18" charset="0"/>
                          <a:ea typeface="+mn-ea"/>
                          <a:cs typeface="Times New Roman" panose="02020603050405020304" pitchFamily="18" charset="0"/>
                        </a:rPr>
                        <a:t>Schedule 1</a:t>
                      </a:r>
                      <a:endParaRPr lang="en-US" sz="2400" dirty="0">
                        <a:latin typeface="Times New Roman" panose="02020603050405020304" pitchFamily="18" charset="0"/>
                        <a:cs typeface="Times New Roman" panose="02020603050405020304" pitchFamily="18" charset="0"/>
                      </a:endParaRPr>
                    </a:p>
                  </a:txBody>
                  <a:tcPr anchor="ctr"/>
                </a:tc>
                <a:tc>
                  <a:txBody>
                    <a:bodyPr/>
                    <a:lstStyle/>
                    <a:p>
                      <a:pPr algn="ctr"/>
                      <a:r>
                        <a:rPr lang="en-US" sz="2400" b="1" kern="1200" dirty="0" smtClean="0">
                          <a:solidFill>
                            <a:schemeClr val="lt1"/>
                          </a:solidFill>
                          <a:effectLst/>
                          <a:latin typeface="Times New Roman" panose="02020603050405020304" pitchFamily="18" charset="0"/>
                          <a:ea typeface="+mn-ea"/>
                          <a:cs typeface="Times New Roman" panose="02020603050405020304" pitchFamily="18" charset="0"/>
                        </a:rPr>
                        <a:t>Schedule 2</a:t>
                      </a:r>
                      <a:endParaRPr lang="en-US" sz="2400" dirty="0">
                        <a:latin typeface="Times New Roman" panose="02020603050405020304" pitchFamily="18" charset="0"/>
                        <a:cs typeface="Times New Roman" panose="02020603050405020304" pitchFamily="18" charset="0"/>
                      </a:endParaRPr>
                    </a:p>
                  </a:txBody>
                  <a:tcPr anchor="ctr"/>
                </a:tc>
                <a:tc>
                  <a:txBody>
                    <a:bodyPr/>
                    <a:lstStyle/>
                    <a:p>
                      <a:pPr algn="ctr"/>
                      <a:r>
                        <a:rPr lang="en-US" sz="2400" b="1" kern="1200" dirty="0" smtClean="0">
                          <a:solidFill>
                            <a:schemeClr val="lt1"/>
                          </a:solidFill>
                          <a:effectLst/>
                          <a:latin typeface="Times New Roman" panose="02020603050405020304" pitchFamily="18" charset="0"/>
                          <a:ea typeface="+mn-ea"/>
                          <a:cs typeface="Times New Roman" panose="02020603050405020304" pitchFamily="18" charset="0"/>
                        </a:rPr>
                        <a:t>Schedule 3</a:t>
                      </a:r>
                      <a:endParaRPr lang="en-US" sz="2400" dirty="0">
                        <a:latin typeface="Times New Roman" panose="02020603050405020304" pitchFamily="18" charset="0"/>
                        <a:cs typeface="Times New Roman" panose="02020603050405020304" pitchFamily="18" charset="0"/>
                      </a:endParaRPr>
                    </a:p>
                  </a:txBody>
                  <a:tcPr anchor="ctr"/>
                </a:tc>
              </a:tr>
              <a:tr h="178713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It includes the most dangerous chemicals. These are toxic chemicals or precursors that have essentially no peaceful, legitimate uses and have been used as chemical weapons.</a:t>
                      </a:r>
                    </a:p>
                    <a:p>
                      <a:pPr algn="just"/>
                      <a:endParaRPr lang="en-US" sz="1800" b="0" dirty="0">
                        <a:latin typeface="Times New Roman" panose="02020603050405020304" pitchFamily="18" charset="0"/>
                        <a:cs typeface="Times New Roman" panose="02020603050405020304" pitchFamily="18" charset="0"/>
                      </a:endParaRPr>
                    </a:p>
                  </a:txBody>
                  <a:tcPr/>
                </a:tc>
                <a:tc>
                  <a:txBody>
                    <a:bodyPr/>
                    <a:lstStyle/>
                    <a:p>
                      <a:pPr marL="0" marR="0" algn="just">
                        <a:lnSpc>
                          <a:spcPct val="107000"/>
                        </a:lnSpc>
                        <a:spcBef>
                          <a:spcPts val="0"/>
                        </a:spcBef>
                        <a:spcAft>
                          <a:spcPts val="0"/>
                        </a:spcAft>
                      </a:pPr>
                      <a:r>
                        <a:rPr lang="en-US" sz="1800" b="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These </a:t>
                      </a:r>
                      <a:r>
                        <a:rPr lang="en-US" sz="18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are toxic chemicals or precursors that have few non-prohibited uses and could be used as a chemical weapon, or as precursor to a chemical weapon.</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These chemicals are toxic chemicals or precursors that are produced in large commercial quantities for non-prohibited purposes but could be used in the production of chemical weapons.</a:t>
                      </a:r>
                    </a:p>
                    <a:p>
                      <a:pPr algn="just"/>
                      <a:endParaRPr lang="en-US" sz="1800" b="0" dirty="0">
                        <a:latin typeface="Times New Roman" panose="02020603050405020304" pitchFamily="18" charset="0"/>
                        <a:cs typeface="Times New Roman" panose="02020603050405020304" pitchFamily="18" charset="0"/>
                      </a:endParaRPr>
                    </a:p>
                  </a:txBody>
                  <a:tcPr/>
                </a:tc>
              </a:tr>
              <a:tr h="1501553">
                <a:tc>
                  <a:txBody>
                    <a:bodyPr/>
                    <a:lstStyle/>
                    <a:p>
                      <a:r>
                        <a:rPr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Examples:</a:t>
                      </a: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Sarin, a nerve agent, and sulfur mustard, a blister agent, are among the Schedule 1 chemicals.</a:t>
                      </a:r>
                      <a:endParaRPr lang="en-US" sz="1800" b="0" dirty="0">
                        <a:latin typeface="Times New Roman" panose="02020603050405020304" pitchFamily="18" charset="0"/>
                        <a:cs typeface="Times New Roman" panose="02020603050405020304" pitchFamily="18" charset="0"/>
                      </a:endParaRPr>
                    </a:p>
                  </a:txBody>
                  <a:tcPr/>
                </a:tc>
                <a:tc>
                  <a:txBody>
                    <a:bodyPr/>
                    <a:lstStyle/>
                    <a:p>
                      <a:r>
                        <a:rPr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Examples:</a:t>
                      </a: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Dimethyl </a:t>
                      </a:r>
                      <a:r>
                        <a:rPr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methylphosphonate</a:t>
                      </a: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 is a Schedule 2 chemical that is used as a flame retardant but is also a precursor for the deadly nerve agent </a:t>
                      </a:r>
                      <a:r>
                        <a:rPr lang="en-US" sz="1800" b="0" kern="1200" dirty="0" err="1" smtClean="0">
                          <a:solidFill>
                            <a:schemeClr val="dk1"/>
                          </a:solidFill>
                          <a:effectLst/>
                          <a:latin typeface="Times New Roman" panose="02020603050405020304" pitchFamily="18" charset="0"/>
                          <a:ea typeface="+mn-ea"/>
                          <a:cs typeface="Times New Roman" panose="02020603050405020304" pitchFamily="18" charset="0"/>
                        </a:rPr>
                        <a:t>Soman</a:t>
                      </a: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en-US" sz="1800" b="0" dirty="0">
                        <a:latin typeface="Times New Roman" panose="02020603050405020304" pitchFamily="18" charset="0"/>
                        <a:cs typeface="Times New Roman" panose="02020603050405020304" pitchFamily="18" charset="0"/>
                      </a:endParaRPr>
                    </a:p>
                  </a:txBody>
                  <a:tcPr/>
                </a:tc>
                <a:tc>
                  <a:txBody>
                    <a:bodyPr/>
                    <a:lstStyle/>
                    <a:p>
                      <a:r>
                        <a:rPr lang="en-US" sz="1800" b="1" kern="1200" dirty="0" smtClean="0">
                          <a:solidFill>
                            <a:schemeClr val="dk1"/>
                          </a:solidFill>
                          <a:effectLst/>
                          <a:latin typeface="Times New Roman" panose="02020603050405020304" pitchFamily="18" charset="0"/>
                          <a:ea typeface="+mn-ea"/>
                          <a:cs typeface="Times New Roman" panose="02020603050405020304" pitchFamily="18" charset="0"/>
                        </a:rPr>
                        <a:t>Examples: </a:t>
                      </a:r>
                      <a:r>
                        <a:rPr lang="en-US" sz="1800" b="0" kern="1200" dirty="0" smtClean="0">
                          <a:solidFill>
                            <a:schemeClr val="dk1"/>
                          </a:solidFill>
                          <a:effectLst/>
                          <a:latin typeface="Times New Roman" panose="02020603050405020304" pitchFamily="18" charset="0"/>
                          <a:ea typeface="+mn-ea"/>
                          <a:cs typeface="Times New Roman" panose="02020603050405020304" pitchFamily="18" charset="0"/>
                        </a:rPr>
                        <a:t>Hydrogen cyanide is a Schedule 3 toxic chemical that is used in mining, and in the production of synthetic fibers, plastics, dyes, and pesticides. It is also a chemical weapon that was used in World War 1.</a:t>
                      </a:r>
                    </a:p>
                    <a:p>
                      <a:endParaRPr lang="en-US" sz="1800" b="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445794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a:latin typeface="Times New Roman" panose="02020603050405020304" pitchFamily="18" charset="0"/>
                <a:cs typeface="Times New Roman" panose="02020603050405020304" pitchFamily="18" charset="0"/>
              </a:rPr>
              <a:t>Dual Use of Chemicals</a:t>
            </a:r>
            <a:endParaRPr lang="en-US" sz="36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76528" y="1690688"/>
            <a:ext cx="10515600" cy="4351338"/>
          </a:xfrm>
        </p:spPr>
        <p:txBody>
          <a:bodyPr/>
          <a:lstStyle/>
          <a:p>
            <a:pPr marL="0" indent="0">
              <a:buNone/>
            </a:pPr>
            <a:r>
              <a:rPr lang="en-US" dirty="0"/>
              <a:t>Any chemical that has legitimate peaceful uses but which may also be used to make chemical weapons is a dual-use chemical</a:t>
            </a:r>
            <a:r>
              <a:rPr lang="en-US" dirty="0" smtClean="0"/>
              <a:t>.</a:t>
            </a:r>
          </a:p>
          <a:p>
            <a:r>
              <a:rPr lang="en-US" dirty="0"/>
              <a:t>Hydrogen cyanide, which is itself a potent toxic agent and also may be used to make the nerve agent </a:t>
            </a:r>
            <a:r>
              <a:rPr lang="en-US" dirty="0" err="1"/>
              <a:t>tabun</a:t>
            </a:r>
            <a:r>
              <a:rPr lang="en-US" dirty="0"/>
              <a:t>, is commonly used in the manufacture of nylon. Cyanides may also be found in dyes and </a:t>
            </a:r>
            <a:r>
              <a:rPr lang="en-US" dirty="0" smtClean="0"/>
              <a:t>pigments.</a:t>
            </a:r>
          </a:p>
          <a:p>
            <a:r>
              <a:rPr lang="en-US" dirty="0"/>
              <a:t>Phosphorus </a:t>
            </a:r>
            <a:r>
              <a:rPr lang="en-US" dirty="0" err="1"/>
              <a:t>trichloride</a:t>
            </a:r>
            <a:r>
              <a:rPr lang="en-US" dirty="0"/>
              <a:t> is a precursor to chemicals that can be used to make VX, another nerve agent, but it is also used to produce lubricants and pesticides.</a:t>
            </a:r>
          </a:p>
          <a:p>
            <a:endParaRPr lang="en-US" dirty="0"/>
          </a:p>
          <a:p>
            <a:pPr marL="0" indent="0">
              <a:buNone/>
            </a:pPr>
            <a:endParaRPr lang="en-US" dirty="0"/>
          </a:p>
        </p:txBody>
      </p:sp>
    </p:spTree>
    <p:extLst>
      <p:ext uri="{BB962C8B-B14F-4D97-AF65-F5344CB8AC3E}">
        <p14:creationId xmlns:p14="http://schemas.microsoft.com/office/powerpoint/2010/main" val="365148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u="sng" dirty="0">
                <a:latin typeface="Times New Roman" panose="02020603050405020304" pitchFamily="18" charset="0"/>
                <a:cs typeface="Times New Roman" panose="02020603050405020304" pitchFamily="18" charset="0"/>
              </a:rPr>
              <a:t>Chemical </a:t>
            </a:r>
            <a:r>
              <a:rPr lang="en-US" sz="3600" b="1" u="sng" dirty="0" smtClean="0">
                <a:latin typeface="Times New Roman" panose="02020603050405020304" pitchFamily="18" charset="0"/>
                <a:cs typeface="Times New Roman" panose="02020603050405020304" pitchFamily="18" charset="0"/>
              </a:rPr>
              <a:t>Threats</a:t>
            </a:r>
            <a:endParaRPr lang="en-US" sz="36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t>Several things you should keep in mind about chemical threats:</a:t>
            </a:r>
          </a:p>
          <a:p>
            <a:pPr lvl="0"/>
            <a:r>
              <a:rPr lang="en-US" dirty="0"/>
              <a:t>While potentially lethal, they are difficult to deliver in lethal </a:t>
            </a:r>
            <a:r>
              <a:rPr lang="en-US" dirty="0" smtClean="0"/>
              <a:t>concentrations.</a:t>
            </a:r>
            <a:endParaRPr lang="en-US" dirty="0"/>
          </a:p>
          <a:p>
            <a:pPr lvl="0"/>
            <a:r>
              <a:rPr lang="en-US" dirty="0"/>
              <a:t>Chemical agents are difficult to produce in large </a:t>
            </a:r>
            <a:r>
              <a:rPr lang="en-US" dirty="0" smtClean="0"/>
              <a:t>quantities.</a:t>
            </a:r>
            <a:endParaRPr lang="en-US" dirty="0"/>
          </a:p>
          <a:p>
            <a:pPr lvl="0"/>
            <a:r>
              <a:rPr lang="en-US" dirty="0"/>
              <a:t>A chemical attack could come without </a:t>
            </a:r>
            <a:r>
              <a:rPr lang="en-US" dirty="0" smtClean="0"/>
              <a:t>warning.</a:t>
            </a:r>
            <a:endParaRPr lang="en-US" dirty="0"/>
          </a:p>
          <a:p>
            <a:pPr lvl="0"/>
            <a:r>
              <a:rPr lang="en-US" dirty="0"/>
              <a:t>They dissipate rapidly </a:t>
            </a:r>
            <a:r>
              <a:rPr lang="en-US" dirty="0" smtClean="0"/>
              <a:t>outdoors.</a:t>
            </a:r>
            <a:endParaRPr lang="en-US" dirty="0"/>
          </a:p>
          <a:p>
            <a:pPr lvl="0"/>
            <a:r>
              <a:rPr lang="en-US" dirty="0"/>
              <a:t>Chemical poisons may be odorless and tasteless and hard to </a:t>
            </a:r>
            <a:r>
              <a:rPr lang="en-US" dirty="0" smtClean="0"/>
              <a:t>detect.</a:t>
            </a:r>
            <a:endParaRPr lang="en-US" dirty="0"/>
          </a:p>
          <a:p>
            <a:pPr marL="0" indent="0">
              <a:buNone/>
            </a:pPr>
            <a:endParaRPr lang="en-US" dirty="0"/>
          </a:p>
        </p:txBody>
      </p:sp>
    </p:spTree>
    <p:extLst>
      <p:ext uri="{BB962C8B-B14F-4D97-AF65-F5344CB8AC3E}">
        <p14:creationId xmlns:p14="http://schemas.microsoft.com/office/powerpoint/2010/main" val="3945347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479</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Rounded MT Bold</vt:lpstr>
      <vt:lpstr>Calibri</vt:lpstr>
      <vt:lpstr>Calibri Light</vt:lpstr>
      <vt:lpstr>Droid Serif</vt:lpstr>
      <vt:lpstr>Times New Roman</vt:lpstr>
      <vt:lpstr>Office Theme</vt:lpstr>
      <vt:lpstr>PowerPoint Presentation</vt:lpstr>
      <vt:lpstr>Chemical Weapons Convention (CWC)</vt:lpstr>
      <vt:lpstr>PowerPoint Presentation</vt:lpstr>
      <vt:lpstr>Organization for the Prohibition of Chemical Weapons (OPCW)</vt:lpstr>
      <vt:lpstr>Classification of Chemical Weapons</vt:lpstr>
      <vt:lpstr>Scheduled Chemicals and Their Effects</vt:lpstr>
      <vt:lpstr>Dual Use of Chemicals</vt:lpstr>
      <vt:lpstr>Chemical Threats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10</cp:revision>
  <dcterms:created xsi:type="dcterms:W3CDTF">2022-06-14T05:10:39Z</dcterms:created>
  <dcterms:modified xsi:type="dcterms:W3CDTF">2022-06-27T05:15:41Z</dcterms:modified>
</cp:coreProperties>
</file>