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Nunito SemiBold"/>
      <p:regular r:id="rId19"/>
      <p:bold r:id="rId20"/>
      <p:italic r:id="rId21"/>
      <p:boldItalic r:id="rId22"/>
    </p:embeddedFont>
    <p:embeddedFont>
      <p:font typeface="Amatic SC"/>
      <p:regular r:id="rId23"/>
      <p:bold r:id="rId24"/>
    </p:embeddedFon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emiBold-bold.fntdata"/><Relationship Id="rId22" Type="http://schemas.openxmlformats.org/officeDocument/2006/relationships/font" Target="fonts/NunitoSemiBold-boldItalic.fntdata"/><Relationship Id="rId21" Type="http://schemas.openxmlformats.org/officeDocument/2006/relationships/font" Target="fonts/NunitoSemiBold-italic.fntdata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Nunito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45" name="Google Shape;145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11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" name="Google Shape;28;p3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5"/>
          <p:cNvGrpSpPr/>
          <p:nvPr/>
        </p:nvGrpSpPr>
        <p:grpSpPr>
          <a:xfrm>
            <a:off x="550224" y="368620"/>
            <a:ext cx="878228" cy="627539"/>
            <a:chOff x="550224" y="368620"/>
            <a:chExt cx="878228" cy="627539"/>
          </a:xfrm>
        </p:grpSpPr>
        <p:sp>
          <p:nvSpPr>
            <p:cNvPr id="56" name="Google Shape;56;p5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5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87" name="Google Shape;87;p7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0" name="Google Shape;100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1" name="Google Shape;101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2" name="Google Shape;102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9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1625" y="2825225"/>
            <a:ext cx="2434075" cy="13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>
            <p:ph type="ctrTitle"/>
          </p:nvPr>
        </p:nvSpPr>
        <p:spPr>
          <a:xfrm>
            <a:off x="1941488" y="114462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/>
              <a:t>Transformation of sentences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255" name="Google Shape;255;p24"/>
          <p:cNvSpPr txBox="1"/>
          <p:nvPr>
            <p:ph idx="1" type="body"/>
          </p:nvPr>
        </p:nvSpPr>
        <p:spPr>
          <a:xfrm>
            <a:off x="1188175" y="1506350"/>
            <a:ext cx="65943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 -Opening the book, Mizan tried to find his lesson. (Complex)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/>
              <a:t>-He works very hard so that he can have a large break later. (Simple)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/>
              <a:t>iii. Jahid entered the kitchen but he didn’t know how to cook anything. (Complex)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/>
              <a:t>iv. An intuitive student can always find a way out. (Complex)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/>
              <a:t>v. Fahad knows every one of his classmates.. (Complex)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24"/>
          <p:cNvSpPr/>
          <p:nvPr/>
        </p:nvSpPr>
        <p:spPr>
          <a:xfrm rot="864908">
            <a:off x="7894513" y="3753336"/>
            <a:ext cx="788952" cy="998941"/>
          </a:xfrm>
          <a:custGeom>
            <a:rect b="b" l="l" r="r" t="t"/>
            <a:pathLst>
              <a:path extrusionOk="0" h="473680" w="374107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5193" y="1956901"/>
            <a:ext cx="4248807" cy="31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5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Thoughts and questions?</a:t>
            </a:r>
            <a:endParaRPr/>
          </a:p>
        </p:txBody>
      </p:sp>
      <p:sp>
        <p:nvSpPr>
          <p:cNvPr id="264" name="Google Shape;264;p2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idx="4294967295" type="ctrTitle"/>
          </p:nvPr>
        </p:nvSpPr>
        <p:spPr>
          <a:xfrm>
            <a:off x="865975" y="3429888"/>
            <a:ext cx="32613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According to purpose: </a:t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declarative, interrogative, imperative, </a:t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optative, </a:t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exclamatory</a:t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6483951" y="1537890"/>
            <a:ext cx="1665461" cy="168763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/>
          <p:nvPr/>
        </p:nvSpPr>
        <p:spPr>
          <a:xfrm rot="1473029">
            <a:off x="4969677" y="2380523"/>
            <a:ext cx="973727" cy="94852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6161833" y="1376613"/>
            <a:ext cx="426316" cy="41427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6"/>
          <p:cNvSpPr/>
          <p:nvPr/>
        </p:nvSpPr>
        <p:spPr>
          <a:xfrm rot="2487106">
            <a:off x="5887685" y="3256298"/>
            <a:ext cx="303293" cy="29472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27"/>
          <p:cNvSpPr txBox="1"/>
          <p:nvPr/>
        </p:nvSpPr>
        <p:spPr>
          <a:xfrm>
            <a:off x="1022775" y="15267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https://admin.sli.do/event/9cqc0ama/polls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775" y="3035425"/>
            <a:ext cx="33337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8"/>
          <p:cNvSpPr txBox="1"/>
          <p:nvPr/>
        </p:nvSpPr>
        <p:spPr>
          <a:xfrm>
            <a:off x="1022775" y="1578625"/>
            <a:ext cx="3000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Tasks::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Everyone loves him. (Negative)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 is smarter than an her. (Negative)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Two and two has always made four. (Interrogative)</a:t>
            </a:r>
            <a:endParaRPr b="0" i="0" sz="1200" u="none" cap="none" strike="noStrik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God is omnipresent. (Interrogative)</a:t>
            </a:r>
            <a:endParaRPr b="0" i="0" sz="1200" u="none" cap="none" strike="noStrik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90" name="Google Shape;190;p16"/>
          <p:cNvSpPr txBox="1"/>
          <p:nvPr>
            <p:ph idx="1" type="body"/>
          </p:nvPr>
        </p:nvSpPr>
        <p:spPr>
          <a:xfrm>
            <a:off x="1188175" y="1506350"/>
            <a:ext cx="69399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Transformation of a Sentence means changing its form without altering its sense. Knowledge of Sentence Transformation helps us to expand our usage skills by testing various ways of presenting a sentence in multiple ways but without changing its actual meaning.</a:t>
            </a:r>
            <a:endParaRPr/>
          </a:p>
        </p:txBody>
      </p:sp>
      <p:sp>
        <p:nvSpPr>
          <p:cNvPr id="191" name="Google Shape;191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7742111" y="3713990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How many types of sentences are there?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b="1" i="0" sz="72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highlight>
                  <a:srgbClr val="FFFF00"/>
                </a:highlight>
              </a:rPr>
              <a:t>According to structure: </a:t>
            </a:r>
            <a:endParaRPr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/>
              <a:t>Simple, complex, compound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>
                <a:highlight>
                  <a:srgbClr val="FFFF00"/>
                </a:highlight>
              </a:rPr>
              <a:t>According to purpose: </a:t>
            </a:r>
            <a:endParaRPr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/>
              <a:t>declarative, interrogative, imperative, optative, exclamatory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Types of Clause</a:t>
            </a:r>
            <a:endParaRPr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**Dependent clause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"/>
              <a:t>**Independent clause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None/>
            </a:pPr>
            <a:r>
              <a:rPr lang="en"/>
              <a:t>Damian won't be able to play in the game because he injured his foot.</a:t>
            </a:r>
            <a:endParaRPr/>
          </a:p>
        </p:txBody>
      </p:sp>
      <p:sp>
        <p:nvSpPr>
          <p:cNvPr id="211" name="Google Shape;211;p1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7648493" y="3814898"/>
            <a:ext cx="937597" cy="835429"/>
          </a:xfrm>
          <a:custGeom>
            <a:rect b="b" l="l" r="r" t="t"/>
            <a:pathLst>
              <a:path extrusionOk="0" h="395938" w="444359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idx="4294967295" type="ctrTitle"/>
          </p:nvPr>
        </p:nvSpPr>
        <p:spPr>
          <a:xfrm>
            <a:off x="855300" y="1352638"/>
            <a:ext cx="32613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According to structure: </a:t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Simple, complex, compound</a:t>
            </a:r>
            <a:endParaRPr b="1" i="0" sz="3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6483951" y="1537890"/>
            <a:ext cx="1665461" cy="168763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0"/>
          <p:cNvSpPr/>
          <p:nvPr/>
        </p:nvSpPr>
        <p:spPr>
          <a:xfrm rot="1473029">
            <a:off x="4969677" y="2380523"/>
            <a:ext cx="973727" cy="94852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6161833" y="1376613"/>
            <a:ext cx="426316" cy="41427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0"/>
          <p:cNvSpPr/>
          <p:nvPr/>
        </p:nvSpPr>
        <p:spPr>
          <a:xfrm rot="2487106">
            <a:off x="5887685" y="3256298"/>
            <a:ext cx="303293" cy="29472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"/>
              <a:t>1.Mr. Potato Head eats monkeys.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/>
              <a:t>2. I refuse.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id="228" name="Google Shape;228;p2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*Guess the title*</a:t>
            </a:r>
            <a:endParaRPr/>
          </a:p>
        </p:txBody>
      </p:sp>
      <p:sp>
        <p:nvSpPr>
          <p:cNvPr id="229" name="Google Shape;229;p21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None/>
            </a:pPr>
            <a:r>
              <a:rPr b="1" lang="en"/>
              <a:t>-one independent clause</a:t>
            </a:r>
            <a:endParaRPr/>
          </a:p>
        </p:txBody>
      </p:sp>
      <p:sp>
        <p:nvSpPr>
          <p:cNvPr id="230" name="Google Shape;230;p2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7819311" y="3787170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>
            <p:ph idx="1" type="body"/>
          </p:nvPr>
        </p:nvSpPr>
        <p:spPr>
          <a:xfrm>
            <a:off x="883375" y="1506350"/>
            <a:ext cx="55089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He recommends them highly because they taste like chicken when they are hot.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Although chicken always appeals to me, I still feel skeptical about monkey.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Mrs. Potato Head, because she loves us so much, has offered to make her special monkey souffle for us.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She can cook it however she wants.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Although I am curious, I am still skeptical.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t/>
            </a:r>
            <a:endParaRPr b="1" sz="1900"/>
          </a:p>
        </p:txBody>
      </p:sp>
      <p:sp>
        <p:nvSpPr>
          <p:cNvPr id="237" name="Google Shape;237;p2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*Guess the title*</a:t>
            </a:r>
            <a:endParaRPr/>
          </a:p>
        </p:txBody>
      </p:sp>
      <p:sp>
        <p:nvSpPr>
          <p:cNvPr id="238" name="Google Shape;238;p22"/>
          <p:cNvSpPr txBox="1"/>
          <p:nvPr>
            <p:ph idx="2" type="body"/>
          </p:nvPr>
        </p:nvSpPr>
        <p:spPr>
          <a:xfrm>
            <a:off x="6533446" y="1435800"/>
            <a:ext cx="18708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None/>
            </a:pPr>
            <a:r>
              <a:rPr b="1" lang="en"/>
              <a:t>-one dependent, one connector and one independent clause</a:t>
            </a:r>
            <a:endParaRPr/>
          </a:p>
        </p:txBody>
      </p:sp>
      <p:sp>
        <p:nvSpPr>
          <p:cNvPr id="239" name="Google Shape;239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22"/>
          <p:cNvSpPr/>
          <p:nvPr/>
        </p:nvSpPr>
        <p:spPr>
          <a:xfrm>
            <a:off x="7819311" y="3787170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idx="1" type="body"/>
          </p:nvPr>
        </p:nvSpPr>
        <p:spPr>
          <a:xfrm>
            <a:off x="883375" y="1506350"/>
            <a:ext cx="55089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Situation A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Mr. Potato Head eats them for breakfast every day, but I don’t see the attraction.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Eating them makes him happy; however, he can’t persuade me.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" sz="1900"/>
              <a:t>FANBOYS: for, and, nor, but, or, yet, so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t/>
            </a:r>
            <a:endParaRPr b="1" sz="1900"/>
          </a:p>
        </p:txBody>
      </p:sp>
      <p:sp>
        <p:nvSpPr>
          <p:cNvPr id="246" name="Google Shape;246;p2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*Guess the title*</a:t>
            </a:r>
            <a:endParaRPr/>
          </a:p>
        </p:txBody>
      </p:sp>
      <p:sp>
        <p:nvSpPr>
          <p:cNvPr id="247" name="Google Shape;247;p23"/>
          <p:cNvSpPr txBox="1"/>
          <p:nvPr>
            <p:ph idx="2" type="body"/>
          </p:nvPr>
        </p:nvSpPr>
        <p:spPr>
          <a:xfrm>
            <a:off x="6533446" y="1435800"/>
            <a:ext cx="18708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None/>
            </a:pPr>
            <a:r>
              <a:rPr b="1" lang="en"/>
              <a:t>-two dependent clauses</a:t>
            </a:r>
            <a:endParaRPr/>
          </a:p>
        </p:txBody>
      </p:sp>
      <p:sp>
        <p:nvSpPr>
          <p:cNvPr id="248" name="Google Shape;248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7819311" y="3787170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